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A5_CB0CD65E.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23" r:id="rId3"/>
    <p:sldId id="426" r:id="rId4"/>
    <p:sldId id="259" r:id="rId5"/>
    <p:sldId id="420" r:id="rId6"/>
    <p:sldId id="421" r:id="rId7"/>
    <p:sldId id="366" r:id="rId8"/>
    <p:sldId id="428" r:id="rId9"/>
    <p:sldId id="417" r:id="rId10"/>
    <p:sldId id="367" r:id="rId11"/>
    <p:sldId id="380" r:id="rId12"/>
    <p:sldId id="368" r:id="rId13"/>
    <p:sldId id="369" r:id="rId14"/>
    <p:sldId id="371" r:id="rId15"/>
    <p:sldId id="372" r:id="rId16"/>
    <p:sldId id="373" r:id="rId17"/>
    <p:sldId id="374" r:id="rId18"/>
    <p:sldId id="375" r:id="rId19"/>
    <p:sldId id="376" r:id="rId20"/>
    <p:sldId id="377" r:id="rId21"/>
    <p:sldId id="378" r:id="rId22"/>
    <p:sldId id="400" r:id="rId23"/>
    <p:sldId id="379" r:id="rId24"/>
    <p:sldId id="381" r:id="rId25"/>
    <p:sldId id="416" r:id="rId26"/>
    <p:sldId id="382" r:id="rId27"/>
    <p:sldId id="391" r:id="rId28"/>
    <p:sldId id="392" r:id="rId29"/>
    <p:sldId id="386" r:id="rId30"/>
    <p:sldId id="387" r:id="rId31"/>
    <p:sldId id="388" r:id="rId32"/>
    <p:sldId id="389" r:id="rId33"/>
    <p:sldId id="390" r:id="rId34"/>
    <p:sldId id="384" r:id="rId35"/>
    <p:sldId id="425" r:id="rId36"/>
    <p:sldId id="395" r:id="rId37"/>
    <p:sldId id="396" r:id="rId38"/>
    <p:sldId id="361" r:id="rId39"/>
    <p:sldId id="355" r:id="rId40"/>
    <p:sldId id="356" r:id="rId41"/>
    <p:sldId id="418" r:id="rId42"/>
    <p:sldId id="277" r:id="rId43"/>
    <p:sldId id="402" r:id="rId44"/>
    <p:sldId id="403" r:id="rId45"/>
    <p:sldId id="397" r:id="rId46"/>
    <p:sldId id="398" r:id="rId47"/>
    <p:sldId id="399" r:id="rId48"/>
    <p:sldId id="401" r:id="rId49"/>
    <p:sldId id="33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DCCB05-C807-99DF-8D47-84013CAC2B9B}" name="Chaithra Kopparam Cheluvaiah" initials="CKC" userId="586914e4de89940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32"/>
    <p:restoredTop sz="68376" autoAdjust="0"/>
  </p:normalViewPr>
  <p:slideViewPr>
    <p:cSldViewPr>
      <p:cViewPr varScale="1">
        <p:scale>
          <a:sx n="64" d="100"/>
          <a:sy n="64" d="100"/>
        </p:scale>
        <p:origin x="1584" y="48"/>
      </p:cViewPr>
      <p:guideLst>
        <p:guide orient="horz" pos="2160"/>
        <p:guide pos="2880"/>
      </p:guideLst>
    </p:cSldViewPr>
  </p:slideViewPr>
  <p:notesTextViewPr>
    <p:cViewPr>
      <p:scale>
        <a:sx n="1" d="1"/>
        <a:sy n="1" d="1"/>
      </p:scale>
      <p:origin x="0" y="0"/>
    </p:cViewPr>
  </p:notesTextViewPr>
  <p:sorterViewPr>
    <p:cViewPr>
      <p:scale>
        <a:sx n="127" d="100"/>
        <a:sy n="12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modernComment_1A5_CB0CD65E.xml><?xml version="1.0" encoding="utf-8"?>
<p188:cmLst xmlns:a="http://schemas.openxmlformats.org/drawingml/2006/main" xmlns:r="http://schemas.openxmlformats.org/officeDocument/2006/relationships" xmlns:p188="http://schemas.microsoft.com/office/powerpoint/2018/8/main">
  <p188:cm id="{542AE2F9-1422-47AD-ABAC-0239382ED094}" authorId="{7FDCCB05-C807-99DF-8D47-84013CAC2B9B}" created="2022-02-06T00:05:34.962">
    <ac:txMkLst xmlns:ac="http://schemas.microsoft.com/office/drawing/2013/main/command">
      <pc:docMk xmlns:pc="http://schemas.microsoft.com/office/powerpoint/2013/main/command"/>
      <pc:sldMk xmlns:pc="http://schemas.microsoft.com/office/powerpoint/2013/main/command" cId="3406616158" sldId="421"/>
      <ac:spMk id="3" creationId="{00000000-0000-0000-0000-000000000000}"/>
      <ac:txMk cp="773" len="8">
        <ac:context len="869" hash="3508506183"/>
      </ac:txMk>
    </ac:txMkLst>
    <p188:pos x="6407426" y="3531704"/>
    <p188:txBody>
      <a:bodyPr/>
      <a:lstStyle/>
      <a:p>
        <a:r>
          <a:rPr lang="en-US"/>
          <a:t>Store footfall - the number of people entering a store or shopping area in a given time.
</a:t>
        </a:r>
      </a:p>
    </p188:txBody>
  </p188:cm>
</p188:cmLst>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E0FECD-BD2C-48BE-8D14-6CFE498B9F29}" type="datetimeFigureOut">
              <a:rPr lang="en-US" smtClean="0"/>
              <a:t>2/5/2022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D900A-A919-4C19-8158-8A9DE8E73742}" type="slidenum">
              <a:rPr lang="en-US" smtClean="0"/>
              <a:t>‹#›</a:t>
            </a:fld>
            <a:endParaRPr lang="en-US"/>
          </a:p>
        </p:txBody>
      </p:sp>
    </p:spTree>
    <p:extLst>
      <p:ext uri="{BB962C8B-B14F-4D97-AF65-F5344CB8AC3E}">
        <p14:creationId xmlns:p14="http://schemas.microsoft.com/office/powerpoint/2010/main" val="3144760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nvestopedia.com/terms/m/marketing.asp"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investopedia.com/terms/c/customer.as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1</a:t>
            </a:fld>
            <a:endParaRPr lang="en-US"/>
          </a:p>
        </p:txBody>
      </p:sp>
    </p:spTree>
    <p:extLst>
      <p:ext uri="{BB962C8B-B14F-4D97-AF65-F5344CB8AC3E}">
        <p14:creationId xmlns:p14="http://schemas.microsoft.com/office/powerpoint/2010/main" val="20056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modeled a problem</a:t>
            </a:r>
            <a:r>
              <a:rPr lang="en-US" baseline="0" dirty="0"/>
              <a:t> as a classification task, you should be able to envision a sample data set like this. </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18</a:t>
            </a:fld>
            <a:endParaRPr lang="en-US"/>
          </a:p>
        </p:txBody>
      </p:sp>
    </p:spTree>
    <p:extLst>
      <p:ext uri="{BB962C8B-B14F-4D97-AF65-F5344CB8AC3E}">
        <p14:creationId xmlns:p14="http://schemas.microsoft.com/office/powerpoint/2010/main" val="2676942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dirty="0"/>
              <a:t>For certain tasks Pre-trained models can be used for tasks</a:t>
            </a:r>
            <a:r>
              <a:rPr lang="en-US" sz="2400" baseline="0" dirty="0"/>
              <a:t> like image recognition, speech recognition etc.</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baseline="0" dirty="0"/>
              <a:t>If you use speech prompted gadgets like Amazon echo or Google home, they will ask you if the response was correct or not, and your feedback will be used to retrain the model.</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400" baseline="0"/>
              <a:t>Of course models need re-training</a:t>
            </a:r>
            <a:endParaRPr lang="en-US" sz="2400"/>
          </a:p>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21</a:t>
            </a:fld>
            <a:endParaRPr lang="en-US"/>
          </a:p>
        </p:txBody>
      </p:sp>
    </p:spTree>
    <p:extLst>
      <p:ext uri="{BB962C8B-B14F-4D97-AF65-F5344CB8AC3E}">
        <p14:creationId xmlns:p14="http://schemas.microsoft.com/office/powerpoint/2010/main" val="2030926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73795"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learned</a:t>
            </a:r>
            <a:r>
              <a:rPr lang="en-US" baseline="0" dirty="0"/>
              <a:t> the definition of classification task and how to model it, can you model a classification problem?</a:t>
            </a:r>
          </a:p>
          <a:p>
            <a:endParaRPr lang="en-US" baseline="0" dirty="0"/>
          </a:p>
          <a:p>
            <a:r>
              <a:rPr lang="en-US" baseline="0" dirty="0"/>
              <a:t>If you can’t think of any, check out the tasks in </a:t>
            </a:r>
            <a:r>
              <a:rPr lang="en-US" baseline="0" dirty="0" err="1"/>
              <a:t>Kaggle</a:t>
            </a:r>
            <a:r>
              <a:rPr lang="en-US" baseline="0" dirty="0"/>
              <a:t> competitions and see if there is any classification tasks</a:t>
            </a:r>
          </a:p>
          <a:p>
            <a:r>
              <a:rPr lang="en-US" dirty="0"/>
              <a:t>https://</a:t>
            </a:r>
            <a:r>
              <a:rPr lang="en-US" dirty="0" err="1"/>
              <a:t>www.kaggle.com</a:t>
            </a:r>
            <a:r>
              <a:rPr lang="en-US" dirty="0"/>
              <a:t>/competitions</a:t>
            </a:r>
          </a:p>
          <a:p>
            <a:endParaRPr lang="en-US" dirty="0"/>
          </a:p>
          <a:p>
            <a:r>
              <a:rPr lang="en-US" dirty="0"/>
              <a:t>Ask everyone to group up and identify three interesting classification tasks.  10 minutes?</a:t>
            </a:r>
          </a:p>
          <a:p>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23</a:t>
            </a:fld>
            <a:endParaRPr lang="en-US"/>
          </a:p>
        </p:txBody>
      </p:sp>
    </p:spTree>
    <p:extLst>
      <p:ext uri="{BB962C8B-B14F-4D97-AF65-F5344CB8AC3E}">
        <p14:creationId xmlns:p14="http://schemas.microsoft.com/office/powerpoint/2010/main" val="3510756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b="1" dirty="0"/>
          </a:p>
        </p:txBody>
      </p:sp>
    </p:spTree>
    <p:extLst>
      <p:ext uri="{BB962C8B-B14F-4D97-AF65-F5344CB8AC3E}">
        <p14:creationId xmlns:p14="http://schemas.microsoft.com/office/powerpoint/2010/main" val="2145906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Euclidean distance: </a:t>
            </a:r>
          </a:p>
        </p:txBody>
      </p:sp>
      <p:sp>
        <p:nvSpPr>
          <p:cNvPr id="4" name="Slide Number Placeholder 3"/>
          <p:cNvSpPr>
            <a:spLocks noGrp="1"/>
          </p:cNvSpPr>
          <p:nvPr>
            <p:ph type="sldNum" sz="quarter" idx="5"/>
          </p:nvPr>
        </p:nvSpPr>
        <p:spPr/>
        <p:txBody>
          <a:bodyPr/>
          <a:lstStyle/>
          <a:p>
            <a:fld id="{779D900A-A919-4C19-8158-8A9DE8E73742}" type="slidenum">
              <a:rPr lang="en-US" smtClean="0"/>
              <a:t>26</a:t>
            </a:fld>
            <a:endParaRPr lang="en-US"/>
          </a:p>
        </p:txBody>
      </p:sp>
    </p:spTree>
    <p:extLst>
      <p:ext uri="{BB962C8B-B14F-4D97-AF65-F5344CB8AC3E}">
        <p14:creationId xmlns:p14="http://schemas.microsoft.com/office/powerpoint/2010/main" val="381502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2335906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38</a:t>
            </a:fld>
            <a:endParaRPr lang="en-US"/>
          </a:p>
        </p:txBody>
      </p:sp>
    </p:spTree>
    <p:extLst>
      <p:ext uri="{BB962C8B-B14F-4D97-AF65-F5344CB8AC3E}">
        <p14:creationId xmlns:p14="http://schemas.microsoft.com/office/powerpoint/2010/main" val="213945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r>
              <a:rPr lang="en-US" altLang="en-US" dirty="0"/>
              <a:t>Data Mining was initially called as KDD (Knowledge discovery in databases)</a:t>
            </a:r>
          </a:p>
          <a:p>
            <a:endParaRPr lang="en-US" altLang="en-US" dirty="0"/>
          </a:p>
          <a:p>
            <a:r>
              <a:rPr lang="en-US" altLang="en-US" dirty="0"/>
              <a:t>Counting how many men and women in the room?</a:t>
            </a:r>
          </a:p>
          <a:p>
            <a:r>
              <a:rPr lang="en-US" altLang="en-US" dirty="0"/>
              <a:t>Can</a:t>
            </a:r>
            <a:r>
              <a:rPr lang="en-US" altLang="en-US" baseline="0" dirty="0"/>
              <a:t> be one step in a data mining task, like?</a:t>
            </a:r>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in teams of 2 / 3 – work for ten minutes, report out</a:t>
            </a:r>
          </a:p>
        </p:txBody>
      </p:sp>
      <p:sp>
        <p:nvSpPr>
          <p:cNvPr id="4" name="Slide Number Placeholder 3"/>
          <p:cNvSpPr>
            <a:spLocks noGrp="1"/>
          </p:cNvSpPr>
          <p:nvPr>
            <p:ph type="sldNum" sz="quarter" idx="5"/>
          </p:nvPr>
        </p:nvSpPr>
        <p:spPr/>
        <p:txBody>
          <a:bodyPr/>
          <a:lstStyle/>
          <a:p>
            <a:fld id="{779D900A-A919-4C19-8158-8A9DE8E73742}" type="slidenum">
              <a:rPr lang="en-US" smtClean="0"/>
              <a:t>40</a:t>
            </a:fld>
            <a:endParaRPr lang="en-US"/>
          </a:p>
        </p:txBody>
      </p:sp>
    </p:spTree>
    <p:extLst>
      <p:ext uri="{BB962C8B-B14F-4D97-AF65-F5344CB8AC3E}">
        <p14:creationId xmlns:p14="http://schemas.microsoft.com/office/powerpoint/2010/main" val="4223540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2CD034-D7F5-498E-A22B-CA288E0979AF}" type="slidenum">
              <a:rPr lang="en-US" smtClean="0"/>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58787"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60835"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Groups of 3 – 10 minutes</a:t>
            </a:r>
          </a:p>
        </p:txBody>
      </p:sp>
      <p:sp>
        <p:nvSpPr>
          <p:cNvPr id="4" name="Slide Number Placeholder 3"/>
          <p:cNvSpPr>
            <a:spLocks noGrp="1"/>
          </p:cNvSpPr>
          <p:nvPr>
            <p:ph type="sldNum" sz="quarter" idx="5"/>
          </p:nvPr>
        </p:nvSpPr>
        <p:spPr/>
        <p:txBody>
          <a:bodyPr/>
          <a:lstStyle/>
          <a:p>
            <a:fld id="{779D900A-A919-4C19-8158-8A9DE8E73742}" type="slidenum">
              <a:rPr lang="en-US" smtClean="0"/>
              <a:t>48</a:t>
            </a:fld>
            <a:endParaRPr lang="en-US"/>
          </a:p>
        </p:txBody>
      </p:sp>
    </p:spTree>
    <p:extLst>
      <p:ext uri="{BB962C8B-B14F-4D97-AF65-F5344CB8AC3E}">
        <p14:creationId xmlns:p14="http://schemas.microsoft.com/office/powerpoint/2010/main" val="346465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Mining in Marketing and Sales – Association Rule mining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Mining in E-commerce – Recommendation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RFM Value </a:t>
            </a:r>
            <a:r>
              <a:rPr lang="en-US" b="0" i="0" dirty="0">
                <a:solidFill>
                  <a:srgbClr val="111111"/>
                </a:solidFill>
                <a:effectLst/>
                <a:latin typeface="SourceSansPro"/>
              </a:rPr>
              <a:t>is a </a:t>
            </a:r>
            <a:r>
              <a:rPr lang="en-US" b="0" i="0" u="sng" dirty="0">
                <a:solidFill>
                  <a:srgbClr val="2C40D0"/>
                </a:solidFill>
                <a:effectLst/>
                <a:latin typeface="SourceSansPro"/>
                <a:hlinkClick r:id="rId3"/>
              </a:rPr>
              <a:t>marketing</a:t>
            </a:r>
            <a:r>
              <a:rPr lang="en-US" b="0" i="0" dirty="0">
                <a:solidFill>
                  <a:srgbClr val="111111"/>
                </a:solidFill>
                <a:effectLst/>
                <a:latin typeface="SourceSansPro"/>
              </a:rPr>
              <a:t> analysis tool used to identify companies' best customers by measuring and analyzing spending habits.</a:t>
            </a:r>
            <a:endParaRPr lang="en-US" dirty="0"/>
          </a:p>
          <a:p>
            <a:pPr algn="l">
              <a:buFont typeface="+mj-lt"/>
              <a:buAutoNum type="arabicPeriod"/>
            </a:pPr>
            <a:r>
              <a:rPr lang="en-US" b="0" i="0" dirty="0">
                <a:solidFill>
                  <a:srgbClr val="111111"/>
                </a:solidFill>
                <a:effectLst/>
                <a:latin typeface="SourceSansPro"/>
              </a:rPr>
              <a:t>Recency: How recently a </a:t>
            </a:r>
            <a:r>
              <a:rPr lang="en-US" b="0" i="0" u="sng" dirty="0">
                <a:solidFill>
                  <a:srgbClr val="2C40D0"/>
                </a:solidFill>
                <a:effectLst/>
                <a:latin typeface="SourceSansPro"/>
                <a:hlinkClick r:id="rId4"/>
              </a:rPr>
              <a:t>customer</a:t>
            </a:r>
            <a:r>
              <a:rPr lang="en-US" b="0" i="0" dirty="0">
                <a:solidFill>
                  <a:srgbClr val="111111"/>
                </a:solidFill>
                <a:effectLst/>
                <a:latin typeface="SourceSansPro"/>
              </a:rPr>
              <a:t> has made a purchase</a:t>
            </a:r>
          </a:p>
          <a:p>
            <a:pPr algn="l">
              <a:buFont typeface="+mj-lt"/>
              <a:buAutoNum type="arabicPeriod"/>
            </a:pPr>
            <a:r>
              <a:rPr lang="en-US" b="0" i="0" dirty="0">
                <a:solidFill>
                  <a:srgbClr val="111111"/>
                </a:solidFill>
                <a:effectLst/>
                <a:latin typeface="SourceSansPro"/>
              </a:rPr>
              <a:t>Frequency: How often a customer makes a purchase</a:t>
            </a:r>
          </a:p>
          <a:p>
            <a:pPr algn="l">
              <a:buFont typeface="+mj-lt"/>
              <a:buAutoNum type="arabicPeriod"/>
            </a:pPr>
            <a:r>
              <a:rPr lang="en-US" b="0" i="0" dirty="0">
                <a:solidFill>
                  <a:srgbClr val="111111"/>
                </a:solidFill>
                <a:effectLst/>
                <a:latin typeface="SourceSansPro"/>
              </a:rPr>
              <a:t>Monetary Value: How much money a customer spends on purchases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6</a:t>
            </a:fld>
            <a:endParaRPr lang="en-US"/>
          </a:p>
        </p:txBody>
      </p:sp>
    </p:spTree>
    <p:extLst>
      <p:ext uri="{BB962C8B-B14F-4D97-AF65-F5344CB8AC3E}">
        <p14:creationId xmlns:p14="http://schemas.microsoft.com/office/powerpoint/2010/main" val="393840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Machine Learning models can be categorized as:</a:t>
            </a:r>
          </a:p>
          <a:p>
            <a:endParaRPr lang="en-US" dirty="0"/>
          </a:p>
          <a:p>
            <a:pPr algn="l"/>
            <a:r>
              <a:rPr lang="en-US" b="1" i="0" dirty="0">
                <a:solidFill>
                  <a:srgbClr val="1F1F1F"/>
                </a:solidFill>
                <a:effectLst/>
                <a:latin typeface="Source Sans Pro" panose="020B0503030403020204" pitchFamily="34" charset="0"/>
              </a:rPr>
              <a:t>Supervised Learning - </a:t>
            </a:r>
          </a:p>
          <a:p>
            <a:pPr algn="l"/>
            <a:r>
              <a:rPr lang="en-US" b="0" i="0" dirty="0">
                <a:solidFill>
                  <a:srgbClr val="1F1F1F"/>
                </a:solidFill>
                <a:effectLst/>
                <a:latin typeface="Source Sans Pro" panose="020B0503030403020204" pitchFamily="34" charset="0"/>
              </a:rPr>
              <a:t>We are given a data set and already know what should be the outcome variable (We already know input and output). We use this data like a training dataset to train the model.</a:t>
            </a:r>
          </a:p>
          <a:p>
            <a:pPr algn="l"/>
            <a:r>
              <a:rPr lang="en-US" b="0" i="0" dirty="0">
                <a:solidFill>
                  <a:srgbClr val="1F1F1F"/>
                </a:solidFill>
                <a:effectLst/>
                <a:latin typeface="Source Sans Pro" panose="020B0503030403020204" pitchFamily="34" charset="0"/>
              </a:rPr>
              <a:t>Example: "regression" and "classification" problems. </a:t>
            </a:r>
          </a:p>
          <a:p>
            <a:pPr algn="l"/>
            <a:r>
              <a:rPr lang="en-US" b="0" i="0" dirty="0">
                <a:solidFill>
                  <a:srgbClr val="1F1F1F"/>
                </a:solidFill>
                <a:effectLst/>
                <a:latin typeface="Source Sans Pro" panose="020B0503030403020204" pitchFamily="34" charset="0"/>
              </a:rPr>
              <a:t>In a regression problem, we are trying to predict results within a continuous output -&gt; we are trying to map input variables to some continuous function. </a:t>
            </a:r>
          </a:p>
          <a:p>
            <a:pPr algn="l"/>
            <a:r>
              <a:rPr lang="en-US" b="0" i="0" dirty="0">
                <a:solidFill>
                  <a:srgbClr val="1F1F1F"/>
                </a:solidFill>
                <a:effectLst/>
                <a:latin typeface="Source Sans Pro" panose="020B0503030403020204" pitchFamily="34" charset="0"/>
              </a:rPr>
              <a:t>In a classification problem, we are instead trying to predict results in a discrete output -&gt; we are trying to map input variables into discrete categories. </a:t>
            </a:r>
          </a:p>
          <a:p>
            <a:endParaRPr lang="en-US" dirty="0"/>
          </a:p>
          <a:p>
            <a:r>
              <a:rPr lang="en-US" b="1" dirty="0"/>
              <a:t>Unsupervised Learning </a:t>
            </a:r>
            <a:r>
              <a:rPr lang="en-US" dirty="0"/>
              <a:t>- </a:t>
            </a:r>
            <a:r>
              <a:rPr lang="en-US" b="0" i="0" dirty="0">
                <a:solidFill>
                  <a:srgbClr val="121416"/>
                </a:solidFill>
                <a:effectLst/>
                <a:latin typeface="-apple-system"/>
              </a:rPr>
              <a:t>input information isn’t marked and doesn’t have a known outcome. There is no outcome or target variable that needs to be predicted. Used to find pattern in the data without having outcome variables.</a:t>
            </a:r>
          </a:p>
          <a:p>
            <a:r>
              <a:rPr lang="en-US" b="0" i="0" dirty="0">
                <a:solidFill>
                  <a:srgbClr val="121416"/>
                </a:solidFill>
                <a:effectLst/>
                <a:latin typeface="-apple-system"/>
              </a:rPr>
              <a:t>Example – Clustering, Dimensionality Reduction</a:t>
            </a:r>
            <a:endParaRPr lang="en-US" dirty="0"/>
          </a:p>
        </p:txBody>
      </p:sp>
      <p:sp>
        <p:nvSpPr>
          <p:cNvPr id="4" name="Slide Number Placeholder 3"/>
          <p:cNvSpPr>
            <a:spLocks noGrp="1"/>
          </p:cNvSpPr>
          <p:nvPr>
            <p:ph type="sldNum" sz="quarter" idx="5"/>
          </p:nvPr>
        </p:nvSpPr>
        <p:spPr/>
        <p:txBody>
          <a:bodyPr/>
          <a:lstStyle/>
          <a:p>
            <a:fld id="{779D900A-A919-4C19-8158-8A9DE8E73742}" type="slidenum">
              <a:rPr lang="en-US" smtClean="0"/>
              <a:t>7</a:t>
            </a:fld>
            <a:endParaRPr lang="en-US"/>
          </a:p>
        </p:txBody>
      </p:sp>
    </p:spTree>
    <p:extLst>
      <p:ext uri="{BB962C8B-B14F-4D97-AF65-F5344CB8AC3E}">
        <p14:creationId xmlns:p14="http://schemas.microsoft.com/office/powerpoint/2010/main" val="184162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a:extLst>
            <a:ext uri="{FAA26D3D-D897-4be2-8F04-BA451C77F1D7}">
              <ma14:placeholderFlag xmlns:ma14="http://schemas.microsoft.com/office/mac/drawingml/2011/main" xmlns="" val="1"/>
            </a:ext>
          </a:extLst>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val="2839788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The </a:t>
            </a:r>
            <a:r>
              <a:rPr lang="en-US" b="1" i="0" dirty="0">
                <a:solidFill>
                  <a:srgbClr val="1F1F1F"/>
                </a:solidFill>
                <a:effectLst/>
                <a:latin typeface="Source Sans Pro" panose="020B0503030403020204" pitchFamily="34" charset="0"/>
              </a:rPr>
              <a:t>classification</a:t>
            </a:r>
            <a:r>
              <a:rPr lang="en-US" b="0" i="0" dirty="0">
                <a:solidFill>
                  <a:srgbClr val="1F1F1F"/>
                </a:solidFill>
                <a:effectLst/>
                <a:latin typeface="Source Sans Pro" panose="020B0503030403020204" pitchFamily="34" charset="0"/>
              </a:rPr>
              <a:t> problem is just like the regression problem, except that the values that we want to predict take on only a small number of discrete values.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10</a:t>
            </a:fld>
            <a:endParaRPr lang="en-US"/>
          </a:p>
        </p:txBody>
      </p:sp>
    </p:spTree>
    <p:extLst>
      <p:ext uri="{BB962C8B-B14F-4D97-AF65-F5344CB8AC3E}">
        <p14:creationId xmlns:p14="http://schemas.microsoft.com/office/powerpoint/2010/main" val="429493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people might ask, the email spam filter predicts</a:t>
            </a:r>
            <a:r>
              <a:rPr lang="en-US" baseline="0" dirty="0"/>
              <a:t> which emails are spams. What is the relationship between prediction and classification? Actually classification is a kind of prediction. There are two kinds of predictions: classification and regression.</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11</a:t>
            </a:fld>
            <a:endParaRPr lang="en-US"/>
          </a:p>
        </p:txBody>
      </p:sp>
    </p:spTree>
    <p:extLst>
      <p:ext uri="{BB962C8B-B14F-4D97-AF65-F5344CB8AC3E}">
        <p14:creationId xmlns:p14="http://schemas.microsoft.com/office/powerpoint/2010/main" val="2001464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application of classification in our everyday life. Everybody</a:t>
            </a:r>
            <a:r>
              <a:rPr lang="en-US" baseline="0" dirty="0"/>
              <a:t> uses emails. Gmail can identify spam emails from regular ones. Email spam filtering is a classification task because two categories are pre-defined, spam or not spam, and the spam filter decides for each incoming email whether it’s spam or not.</a:t>
            </a:r>
          </a:p>
          <a:p>
            <a:endParaRPr lang="en-US" baseline="0" dirty="0"/>
          </a:p>
          <a:p>
            <a:r>
              <a:rPr lang="en-US" baseline="0" dirty="0"/>
              <a:t>Also talk about social aspect of data mining, especially user need and workload, like overburden user if important emails were separated into primary and updates, users might neglect some important emails</a:t>
            </a:r>
            <a:endParaRPr lang="en-US" dirty="0"/>
          </a:p>
        </p:txBody>
      </p:sp>
      <p:sp>
        <p:nvSpPr>
          <p:cNvPr id="4" name="Slide Number Placeholder 3"/>
          <p:cNvSpPr>
            <a:spLocks noGrp="1"/>
          </p:cNvSpPr>
          <p:nvPr>
            <p:ph type="sldNum" sz="quarter" idx="10"/>
          </p:nvPr>
        </p:nvSpPr>
        <p:spPr/>
        <p:txBody>
          <a:bodyPr/>
          <a:lstStyle/>
          <a:p>
            <a:fld id="{779D900A-A919-4C19-8158-8A9DE8E73742}" type="slidenum">
              <a:rPr lang="en-US" smtClean="0"/>
              <a:t>12</a:t>
            </a:fld>
            <a:endParaRPr lang="en-US"/>
          </a:p>
        </p:txBody>
      </p:sp>
    </p:spTree>
    <p:extLst>
      <p:ext uri="{BB962C8B-B14F-4D97-AF65-F5344CB8AC3E}">
        <p14:creationId xmlns:p14="http://schemas.microsoft.com/office/powerpoint/2010/main" val="101992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Rot="1" noChangeAspect="1" noChangeArrowheads="1" noTextEdit="1"/>
          </p:cNvSpPr>
          <p:nvPr>
            <p:ph type="sldImg"/>
          </p:nvPr>
        </p:nvSpPr>
        <p:spPr>
          <a:xfrm>
            <a:off x="1147763" y="687388"/>
            <a:ext cx="4568825" cy="3427412"/>
          </a:xfrm>
          <a:ln/>
        </p:spPr>
      </p:sp>
      <p:sp>
        <p:nvSpPr>
          <p:cNvPr id="741379" name="Rectangle 3"/>
          <p:cNvSpPr>
            <a:spLocks noGrp="1" noChangeArrowheads="1"/>
          </p:cNvSpPr>
          <p:nvPr>
            <p:ph type="body" idx="1"/>
          </p:nvPr>
        </p:nvSpPr>
        <p:spPr>
          <a:xfrm>
            <a:off x="913805" y="4342191"/>
            <a:ext cx="5030391" cy="4113893"/>
          </a:xfrm>
        </p:spPr>
        <p:txBody>
          <a:bodyPr lIns="89886" tIns="44943" rIns="89886" bIns="44943"/>
          <a:lstStyle/>
          <a:p>
            <a:r>
              <a:rPr lang="en-US" altLang="en-US" dirty="0"/>
              <a:t>Let’s use a</a:t>
            </a:r>
            <a:r>
              <a:rPr lang="en-US" altLang="en-US" baseline="0" dirty="0"/>
              <a:t> case study to learn how to model a classification problem? This is a case of bank loan prediction. Imagine a bank needs to decide whether to approve or deny a loan application.</a:t>
            </a: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defRPr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stStyle>
          <a:p>
            <a:fld id="{70D54CB4-AB12-4209-893F-4259A7C4F023}" type="datetimeFigureOut">
              <a:rPr lang="en-US" smtClean="0"/>
              <a:pPr/>
              <a:t>2/5/2022</a:t>
            </a:fld>
            <a:endParaRPr lang="en-US"/>
          </a:p>
        </p:txBody>
      </p:sp>
      <p:sp>
        <p:nvSpPr>
          <p:cNvPr id="5" name="Footer Placeholder 4"/>
          <p:cNvSpPr>
            <a:spLocks noGrp="1"/>
          </p:cNvSpPr>
          <p:nvPr>
            <p:ph type="ftr" sz="quarter" idx="11"/>
          </p:nvPr>
        </p:nvSpPr>
        <p:spPr/>
        <p:txBody>
          <a:bodyPr/>
          <a:lstStyle>
            <a:lvl1pPr>
              <a:defRPr b="0" i="0">
                <a:solidFill>
                  <a:schemeClr val="bg1">
                    <a:lumMod val="75000"/>
                    <a:lumOff val="25000"/>
                  </a:schemeClr>
                </a:solidFill>
                <a:latin typeface="Avenir Light" panose="020B0402020203020204" pitchFamily="34" charset="77"/>
                <a:ea typeface="Geneva" panose="020B0503030404040204" pitchFamily="34" charset="0"/>
                <a:cs typeface="Gill Sans" panose="020B0502020104020203" pitchFamily="34" charset="-79"/>
              </a:defRPr>
            </a:lvl1pPr>
          </a:lstStyle>
          <a:p>
            <a:endParaRPr lang="en-US"/>
          </a:p>
        </p:txBody>
      </p:sp>
      <p:pic>
        <p:nvPicPr>
          <p:cNvPr id="9" name="Picture 8">
            <a:extLst>
              <a:ext uri="{FF2B5EF4-FFF2-40B4-BE49-F238E27FC236}">
                <a16:creationId xmlns:a16="http://schemas.microsoft.com/office/drawing/2014/main" id="{512D942A-0D3A-C349-BFAE-60EBFEFEEE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0" y="6351416"/>
            <a:ext cx="2133600" cy="342289"/>
          </a:xfrm>
          <a:prstGeom prst="rect">
            <a:avLst/>
          </a:prstGeom>
        </p:spPr>
      </p:pic>
    </p:spTree>
    <p:extLst>
      <p:ext uri="{BB962C8B-B14F-4D97-AF65-F5344CB8AC3E}">
        <p14:creationId xmlns:p14="http://schemas.microsoft.com/office/powerpoint/2010/main" val="114827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7344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954324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696200" cy="6096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862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524000"/>
            <a:ext cx="38862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Slide Number Placeholder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fld id="{BC6CEFC7-1016-4A41-BCA1-D7CF3FB1439E}" type="slidenum">
              <a:rPr lang="en-US"/>
              <a:pPr/>
              <a:t>‹#›</a:t>
            </a:fld>
            <a:endParaRPr lang="en-US"/>
          </a:p>
        </p:txBody>
      </p:sp>
    </p:spTree>
    <p:extLst>
      <p:ext uri="{BB962C8B-B14F-4D97-AF65-F5344CB8AC3E}">
        <p14:creationId xmlns:p14="http://schemas.microsoft.com/office/powerpoint/2010/main" val="808903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D54CB4-AB12-4209-893F-4259A7C4F023}"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223389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solidFill>
                  <a:schemeClr val="bg1"/>
                </a:solidFill>
                <a:latin typeface="Avenir Next Medium" panose="020B0503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70D54CB4-AB12-4209-893F-4259A7C4F023}" type="datetimeFigureOut">
              <a:rPr lang="en-US" smtClean="0"/>
              <a:pPr/>
              <a:t>2/5/2022</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chemeClr val="bg1"/>
                </a:solidFill>
              </a:defRPr>
            </a:lvl1pPr>
          </a:lstStyle>
          <a:p>
            <a:fld id="{BAB21D98-504B-40C9-89BD-19D2B733F595}" type="slidenum">
              <a:rPr lang="en-US" smtClean="0"/>
              <a:pPr/>
              <a:t>‹#›</a:t>
            </a:fld>
            <a:endParaRPr lang="en-US"/>
          </a:p>
        </p:txBody>
      </p:sp>
    </p:spTree>
    <p:extLst>
      <p:ext uri="{BB962C8B-B14F-4D97-AF65-F5344CB8AC3E}">
        <p14:creationId xmlns:p14="http://schemas.microsoft.com/office/powerpoint/2010/main" val="2778003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D54CB4-AB12-4209-893F-4259A7C4F023}" type="datetimeFigureOut">
              <a:rPr lang="en-US" smtClean="0"/>
              <a:t>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404895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D54CB4-AB12-4209-893F-4259A7C4F023}" type="datetimeFigureOut">
              <a:rPr lang="en-US" smtClean="0"/>
              <a:t>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33564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D54CB4-AB12-4209-893F-4259A7C4F023}" type="datetimeFigureOut">
              <a:rPr lang="en-US" smtClean="0"/>
              <a:t>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140566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54CB4-AB12-4209-893F-4259A7C4F023}" type="datetimeFigureOut">
              <a:rPr lang="en-US" smtClean="0"/>
              <a:t>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79848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D54CB4-AB12-4209-893F-4259A7C4F023}" type="datetimeFigureOut">
              <a:rPr lang="en-US" smtClean="0"/>
              <a:t>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Tree>
    <p:extLst>
      <p:ext uri="{BB962C8B-B14F-4D97-AF65-F5344CB8AC3E}">
        <p14:creationId xmlns:p14="http://schemas.microsoft.com/office/powerpoint/2010/main" val="349615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0D54CB4-AB12-4209-893F-4259A7C4F023}" type="datetimeFigureOut">
              <a:rPr lang="en-US" smtClean="0"/>
              <a:t>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AB21D98-504B-40C9-89BD-19D2B733F595}" type="slidenum">
              <a:rPr lang="en-US" smtClean="0"/>
              <a:t>‹#›</a:t>
            </a:fld>
            <a:endParaRPr lang="en-US"/>
          </a:p>
        </p:txBody>
      </p:sp>
      <p:sp>
        <p:nvSpPr>
          <p:cNvPr id="9" name="Rectangle 8">
            <a:extLst>
              <a:ext uri="{FF2B5EF4-FFF2-40B4-BE49-F238E27FC236}">
                <a16:creationId xmlns:a16="http://schemas.microsoft.com/office/drawing/2014/main" id="{6137C7D0-CC3C-9B4F-B9DB-FA404C29D147}"/>
              </a:ext>
            </a:extLst>
          </p:cNvPr>
          <p:cNvSpPr/>
          <p:nvPr userDrawn="1"/>
        </p:nvSpPr>
        <p:spPr>
          <a:xfrm>
            <a:off x="0" y="0"/>
            <a:ext cx="9144000" cy="6858000"/>
          </a:xfrm>
          <a:prstGeom prst="rect">
            <a:avLst/>
          </a:prstGeom>
          <a:no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625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lumMod val="75000"/>
                    <a:lumOff val="25000"/>
                  </a:schemeClr>
                </a:solidFill>
                <a:latin typeface="Avenir Next" panose="020B0503020202020204" pitchFamily="34" charset="0"/>
              </a:defRPr>
            </a:lvl1pPr>
          </a:lstStyle>
          <a:p>
            <a:fld id="{70D54CB4-AB12-4209-893F-4259A7C4F023}" type="datetimeFigureOut">
              <a:rPr lang="en-US" smtClean="0"/>
              <a:pPr/>
              <a:t>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lumMod val="75000"/>
                    <a:lumOff val="25000"/>
                  </a:schemeClr>
                </a:solidFill>
                <a:latin typeface="Avenir Next" panose="020B0503020202020204" pitchFamily="34" charset="0"/>
              </a:defRPr>
            </a:lvl1pPr>
          </a:lstStyle>
          <a:p>
            <a:endParaRPr lang="en-US"/>
          </a:p>
        </p:txBody>
      </p:sp>
      <p:sp>
        <p:nvSpPr>
          <p:cNvPr id="7" name="Rectangle 6">
            <a:extLst>
              <a:ext uri="{FF2B5EF4-FFF2-40B4-BE49-F238E27FC236}">
                <a16:creationId xmlns:a16="http://schemas.microsoft.com/office/drawing/2014/main" id="{679C03E0-4F7B-614D-89F6-6278597AF766}"/>
              </a:ext>
            </a:extLst>
          </p:cNvPr>
          <p:cNvSpPr/>
          <p:nvPr userDrawn="1"/>
        </p:nvSpPr>
        <p:spPr>
          <a:xfrm>
            <a:off x="0" y="0"/>
            <a:ext cx="9144000" cy="6858000"/>
          </a:xfrm>
          <a:prstGeom prst="rect">
            <a:avLst/>
          </a:prstGeom>
          <a:noFill/>
          <a:ln w="444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lumOff val="25000"/>
                </a:schemeClr>
              </a:solidFill>
              <a:latin typeface="Avenir Next" panose="020B0503020202020204" pitchFamily="34" charset="0"/>
            </a:endParaRPr>
          </a:p>
        </p:txBody>
      </p:sp>
      <p:pic>
        <p:nvPicPr>
          <p:cNvPr id="11" name="Picture 10">
            <a:extLst>
              <a:ext uri="{FF2B5EF4-FFF2-40B4-BE49-F238E27FC236}">
                <a16:creationId xmlns:a16="http://schemas.microsoft.com/office/drawing/2014/main" id="{8CB7210F-97F0-5847-AD79-B816388EAB7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858000" y="6351416"/>
            <a:ext cx="2133600" cy="342289"/>
          </a:xfrm>
          <a:prstGeom prst="rect">
            <a:avLst/>
          </a:prstGeom>
        </p:spPr>
      </p:pic>
    </p:spTree>
    <p:extLst>
      <p:ext uri="{BB962C8B-B14F-4D97-AF65-F5344CB8AC3E}">
        <p14:creationId xmlns:p14="http://schemas.microsoft.com/office/powerpoint/2010/main" val="273449359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3600" b="0" i="0" kern="1200">
          <a:solidFill>
            <a:schemeClr val="bg1">
              <a:lumMod val="75000"/>
              <a:lumOff val="25000"/>
            </a:schemeClr>
          </a:solidFill>
          <a:latin typeface="Avenir Next" panose="020B0503020202020204" pitchFamily="34" charset="0"/>
          <a:ea typeface="Linux Biolinum" panose="02000503000000000000" pitchFamily="2" charset="0"/>
          <a:cs typeface="Linux Biolinum" panose="02000503000000000000" pitchFamily="2" charset="0"/>
        </a:defRPr>
      </a:lvl1pPr>
    </p:titleStyle>
    <p:bodyStyle>
      <a:lvl1pPr marL="0" indent="0" algn="l" defTabSz="914400" rtl="0" eaLnBrk="1" latinLnBrk="0" hangingPunct="1">
        <a:spcBef>
          <a:spcPct val="20000"/>
        </a:spcBef>
        <a:buFont typeface="Arial" panose="020B0604020202020204" pitchFamily="34" charset="0"/>
        <a:buNone/>
        <a:defRPr sz="2800" kern="1200">
          <a:solidFill>
            <a:schemeClr val="bg1">
              <a:lumMod val="75000"/>
              <a:lumOff val="25000"/>
            </a:schemeClr>
          </a:solidFill>
          <a:latin typeface="Avenir Next" panose="020B0503020202020204" pitchFamily="34" charset="0"/>
          <a:ea typeface="+mn-ea"/>
          <a:cs typeface="+mn-cs"/>
        </a:defRPr>
      </a:lvl1pPr>
      <a:lvl2pPr marL="457200" indent="0" algn="l" defTabSz="914400" rtl="0" eaLnBrk="1" latinLnBrk="0" hangingPunct="1">
        <a:spcBef>
          <a:spcPct val="20000"/>
        </a:spcBef>
        <a:buFont typeface="Arial" panose="020B0604020202020204" pitchFamily="34" charset="0"/>
        <a:buNone/>
        <a:defRPr sz="2400" kern="1200">
          <a:solidFill>
            <a:schemeClr val="bg1">
              <a:lumMod val="75000"/>
              <a:lumOff val="25000"/>
            </a:schemeClr>
          </a:solidFill>
          <a:latin typeface="Avenir Next" panose="020B0503020202020204" pitchFamily="34" charset="0"/>
          <a:ea typeface="+mn-ea"/>
          <a:cs typeface="+mn-cs"/>
        </a:defRPr>
      </a:lvl2pPr>
      <a:lvl3pPr marL="914400" indent="0" algn="l" defTabSz="914400" rtl="0" eaLnBrk="1" latinLnBrk="0" hangingPunct="1">
        <a:spcBef>
          <a:spcPct val="20000"/>
        </a:spcBef>
        <a:buFont typeface="Arial" panose="020B0604020202020204" pitchFamily="34" charset="0"/>
        <a:buNone/>
        <a:defRPr sz="2000" kern="1200">
          <a:solidFill>
            <a:schemeClr val="bg1">
              <a:lumMod val="75000"/>
              <a:lumOff val="25000"/>
            </a:schemeClr>
          </a:solidFill>
          <a:latin typeface="Avenir Next" panose="020B0503020202020204" pitchFamily="34" charset="0"/>
          <a:ea typeface="+mn-ea"/>
          <a:cs typeface="+mn-cs"/>
        </a:defRPr>
      </a:lvl3pPr>
      <a:lvl4pPr marL="1371600" indent="0" algn="l" defTabSz="914400" rtl="0" eaLnBrk="1" latinLnBrk="0" hangingPunct="1">
        <a:spcBef>
          <a:spcPct val="20000"/>
        </a:spcBef>
        <a:buFont typeface="Arial" panose="020B0604020202020204" pitchFamily="34" charset="0"/>
        <a:buNone/>
        <a:defRPr sz="1800" kern="1200">
          <a:solidFill>
            <a:schemeClr val="bg1">
              <a:lumMod val="75000"/>
              <a:lumOff val="25000"/>
            </a:schemeClr>
          </a:solidFill>
          <a:latin typeface="Avenir Next" panose="020B0503020202020204" pitchFamily="34" charset="0"/>
          <a:ea typeface="+mn-ea"/>
          <a:cs typeface="+mn-cs"/>
        </a:defRPr>
      </a:lvl4pPr>
      <a:lvl5pPr marL="1828800" indent="0" algn="l" defTabSz="914400" rtl="0" eaLnBrk="1" latinLnBrk="0" hangingPunct="1">
        <a:spcBef>
          <a:spcPct val="20000"/>
        </a:spcBef>
        <a:buFont typeface="Arial" panose="020B0604020202020204" pitchFamily="34" charset="0"/>
        <a:buNone/>
        <a:defRPr sz="1800" kern="1200">
          <a:solidFill>
            <a:schemeClr val="bg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news.googl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earch.carrot2.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3.wmf"/></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A5_CB0CD65E.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p>
            <a:pPr algn="ctr"/>
            <a:br>
              <a:rPr lang="en-US" dirty="0"/>
            </a:br>
            <a:r>
              <a:rPr lang="en-US" dirty="0"/>
              <a:t>IST 707: DATA MINING</a:t>
            </a:r>
          </a:p>
        </p:txBody>
      </p:sp>
      <p:sp>
        <p:nvSpPr>
          <p:cNvPr id="3" name="Subtitle 2">
            <a:extLst>
              <a:ext uri="{FF2B5EF4-FFF2-40B4-BE49-F238E27FC236}">
                <a16:creationId xmlns:a16="http://schemas.microsoft.com/office/drawing/2014/main" id="{2A9B2A61-2CCD-9841-B5B3-46AEFBC9EDC8}"/>
              </a:ext>
            </a:extLst>
          </p:cNvPr>
          <p:cNvSpPr>
            <a:spLocks noGrp="1"/>
          </p:cNvSpPr>
          <p:nvPr>
            <p:ph type="subTitle" idx="1"/>
          </p:nvPr>
        </p:nvSpPr>
        <p:spPr>
          <a:xfrm>
            <a:off x="1371600" y="3886200"/>
            <a:ext cx="6400800" cy="1752600"/>
          </a:xfrm>
        </p:spPr>
        <p:txBody>
          <a:bodyPr/>
          <a:lstStyle/>
          <a:p>
            <a:r>
              <a:rPr lang="en-US" dirty="0"/>
              <a:t>Unit 1</a:t>
            </a:r>
            <a:br>
              <a:rPr lang="en-US" dirty="0"/>
            </a:br>
            <a:br>
              <a:rPr lang="en-US" dirty="0"/>
            </a:br>
            <a:r>
              <a:rPr lang="en-US" dirty="0"/>
              <a:t>Introduction</a:t>
            </a:r>
          </a:p>
        </p:txBody>
      </p:sp>
    </p:spTree>
    <p:extLst>
      <p:ext uri="{BB962C8B-B14F-4D97-AF65-F5344CB8AC3E}">
        <p14:creationId xmlns:p14="http://schemas.microsoft.com/office/powerpoint/2010/main" val="103601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CLASSIFICATION?</a:t>
            </a:r>
          </a:p>
        </p:txBody>
      </p:sp>
      <p:sp>
        <p:nvSpPr>
          <p:cNvPr id="3" name="Content Placeholder 2"/>
          <p:cNvSpPr>
            <a:spLocks noGrp="1"/>
          </p:cNvSpPr>
          <p:nvPr>
            <p:ph idx="1"/>
          </p:nvPr>
        </p:nvSpPr>
        <p:spPr>
          <a:xfrm>
            <a:off x="457200" y="1600200"/>
            <a:ext cx="8229600" cy="5105400"/>
          </a:xfrm>
        </p:spPr>
        <p:txBody>
          <a:bodyPr>
            <a:normAutofit lnSpcReduction="10000"/>
          </a:bodyPr>
          <a:lstStyle/>
          <a:p>
            <a:r>
              <a:rPr lang="en-US" sz="2800" dirty="0"/>
              <a:t>Given some pre-defined categories,</a:t>
            </a:r>
            <a:br>
              <a:rPr lang="en-US" sz="2800" dirty="0"/>
            </a:br>
            <a:r>
              <a:rPr lang="en-US" sz="2800" dirty="0"/>
              <a:t>assign objects to one or more categories</a:t>
            </a:r>
          </a:p>
          <a:p>
            <a:endParaRPr lang="en-US" sz="2800" dirty="0"/>
          </a:p>
          <a:p>
            <a:r>
              <a:rPr lang="en-US" sz="2800" dirty="0"/>
              <a:t>Is this fruit apple, orange, </a:t>
            </a:r>
            <a:br>
              <a:rPr lang="en-US" sz="2800" dirty="0"/>
            </a:br>
            <a:r>
              <a:rPr lang="en-US" sz="2800" dirty="0"/>
              <a:t>strawberry, or pear?</a:t>
            </a:r>
          </a:p>
          <a:p>
            <a:endParaRPr lang="en-US" sz="2800" dirty="0"/>
          </a:p>
          <a:p>
            <a:endParaRPr lang="en-US" sz="2800" dirty="0"/>
          </a:p>
          <a:p>
            <a:endParaRPr lang="en-US" sz="2800" dirty="0"/>
          </a:p>
          <a:p>
            <a:endParaRPr lang="en-US" sz="2800" dirty="0"/>
          </a:p>
          <a:p>
            <a:r>
              <a:rPr lang="en-US" sz="2800" dirty="0"/>
              <a:t>Classification is usually done as a type of </a:t>
            </a:r>
            <a:r>
              <a:rPr lang="en-US" sz="2800" b="1" dirty="0">
                <a:solidFill>
                  <a:srgbClr val="FF0000"/>
                </a:solidFill>
              </a:rPr>
              <a:t>supervised machine learning</a:t>
            </a:r>
          </a:p>
        </p:txBody>
      </p:sp>
      <p:pic>
        <p:nvPicPr>
          <p:cNvPr id="4" name="Picture 3"/>
          <p:cNvPicPr>
            <a:picLocks noChangeAspect="1"/>
          </p:cNvPicPr>
          <p:nvPr/>
        </p:nvPicPr>
        <p:blipFill>
          <a:blip r:embed="rId3"/>
          <a:stretch>
            <a:fillRect/>
          </a:stretch>
        </p:blipFill>
        <p:spPr>
          <a:xfrm>
            <a:off x="662485" y="4313402"/>
            <a:ext cx="1494566" cy="1129614"/>
          </a:xfrm>
          <a:prstGeom prst="rect">
            <a:avLst/>
          </a:prstGeom>
        </p:spPr>
      </p:pic>
      <p:pic>
        <p:nvPicPr>
          <p:cNvPr id="5" name="Picture 4"/>
          <p:cNvPicPr>
            <a:picLocks noChangeAspect="1"/>
          </p:cNvPicPr>
          <p:nvPr/>
        </p:nvPicPr>
        <p:blipFill>
          <a:blip r:embed="rId4"/>
          <a:stretch>
            <a:fillRect/>
          </a:stretch>
        </p:blipFill>
        <p:spPr>
          <a:xfrm>
            <a:off x="2948485" y="4313402"/>
            <a:ext cx="1271972" cy="1103080"/>
          </a:xfrm>
          <a:prstGeom prst="rect">
            <a:avLst/>
          </a:prstGeom>
        </p:spPr>
      </p:pic>
      <p:pic>
        <p:nvPicPr>
          <p:cNvPr id="6" name="Picture 5"/>
          <p:cNvPicPr>
            <a:picLocks noChangeAspect="1"/>
          </p:cNvPicPr>
          <p:nvPr/>
        </p:nvPicPr>
        <p:blipFill>
          <a:blip r:embed="rId5"/>
          <a:stretch>
            <a:fillRect/>
          </a:stretch>
        </p:blipFill>
        <p:spPr>
          <a:xfrm>
            <a:off x="4853485" y="4313402"/>
            <a:ext cx="1691070" cy="1081176"/>
          </a:xfrm>
          <a:prstGeom prst="rect">
            <a:avLst/>
          </a:prstGeom>
        </p:spPr>
      </p:pic>
      <p:pic>
        <p:nvPicPr>
          <p:cNvPr id="8" name="Picture 7"/>
          <p:cNvPicPr>
            <a:picLocks noChangeAspect="1"/>
          </p:cNvPicPr>
          <p:nvPr/>
        </p:nvPicPr>
        <p:blipFill>
          <a:blip r:embed="rId6"/>
          <a:stretch>
            <a:fillRect/>
          </a:stretch>
        </p:blipFill>
        <p:spPr>
          <a:xfrm>
            <a:off x="6999785" y="4314926"/>
            <a:ext cx="1324970" cy="1065276"/>
          </a:xfrm>
          <a:prstGeom prst="rect">
            <a:avLst/>
          </a:prstGeom>
        </p:spPr>
      </p:pic>
      <p:pic>
        <p:nvPicPr>
          <p:cNvPr id="9" name="Picture 8"/>
          <p:cNvPicPr>
            <a:picLocks noChangeAspect="1"/>
          </p:cNvPicPr>
          <p:nvPr/>
        </p:nvPicPr>
        <p:blipFill>
          <a:blip r:embed="rId7"/>
          <a:stretch>
            <a:fillRect/>
          </a:stretch>
        </p:blipFill>
        <p:spPr>
          <a:xfrm>
            <a:off x="4876800" y="2819400"/>
            <a:ext cx="838200" cy="1056268"/>
          </a:xfrm>
          <a:prstGeom prst="rect">
            <a:avLst/>
          </a:prstGeom>
        </p:spPr>
      </p:pic>
      <p:sp>
        <p:nvSpPr>
          <p:cNvPr id="11" name="TextBox 10"/>
          <p:cNvSpPr txBox="1"/>
          <p:nvPr/>
        </p:nvSpPr>
        <p:spPr>
          <a:xfrm>
            <a:off x="5791200" y="2562704"/>
            <a:ext cx="9144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70658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Regression</a:t>
            </a:r>
          </a:p>
        </p:txBody>
      </p:sp>
      <p:sp>
        <p:nvSpPr>
          <p:cNvPr id="3" name="Content Placeholder 2"/>
          <p:cNvSpPr>
            <a:spLocks noGrp="1"/>
          </p:cNvSpPr>
          <p:nvPr>
            <p:ph idx="1"/>
          </p:nvPr>
        </p:nvSpPr>
        <p:spPr/>
        <p:txBody>
          <a:bodyPr/>
          <a:lstStyle/>
          <a:p>
            <a:r>
              <a:rPr lang="en-US" dirty="0"/>
              <a:t>The </a:t>
            </a:r>
            <a:r>
              <a:rPr lang="en-US" dirty="0">
                <a:solidFill>
                  <a:schemeClr val="accent6">
                    <a:lumMod val="75000"/>
                  </a:schemeClr>
                </a:solidFill>
              </a:rPr>
              <a:t>prediction</a:t>
            </a:r>
            <a:r>
              <a:rPr lang="en-US" dirty="0"/>
              <a:t> output is different</a:t>
            </a:r>
          </a:p>
          <a:p>
            <a:pPr lvl="1"/>
            <a:r>
              <a:rPr lang="en-US" dirty="0"/>
              <a:t>Classification outputs </a:t>
            </a:r>
            <a:r>
              <a:rPr lang="en-US" dirty="0">
                <a:solidFill>
                  <a:schemeClr val="accent6">
                    <a:lumMod val="75000"/>
                  </a:schemeClr>
                </a:solidFill>
              </a:rPr>
              <a:t>categorical</a:t>
            </a:r>
            <a:r>
              <a:rPr lang="en-US" dirty="0">
                <a:solidFill>
                  <a:srgbClr val="FFFFFF"/>
                </a:solidFill>
              </a:rPr>
              <a:t> </a:t>
            </a:r>
            <a:r>
              <a:rPr lang="en-US" dirty="0"/>
              <a:t>decisions (e.g. spam or regular emails)</a:t>
            </a:r>
          </a:p>
          <a:p>
            <a:pPr lvl="2"/>
            <a:r>
              <a:rPr lang="en-US" dirty="0"/>
              <a:t>Use machine learning techniques</a:t>
            </a:r>
          </a:p>
          <a:p>
            <a:pPr lvl="2"/>
            <a:r>
              <a:rPr lang="en-US" dirty="0"/>
              <a:t>Taught in this class</a:t>
            </a:r>
          </a:p>
          <a:p>
            <a:pPr lvl="1"/>
            <a:r>
              <a:rPr lang="en-US" dirty="0"/>
              <a:t>Regression outputs </a:t>
            </a:r>
            <a:r>
              <a:rPr lang="en-US" dirty="0">
                <a:solidFill>
                  <a:schemeClr val="accent6">
                    <a:lumMod val="75000"/>
                  </a:schemeClr>
                </a:solidFill>
              </a:rPr>
              <a:t>numeric</a:t>
            </a:r>
            <a:r>
              <a:rPr lang="en-US" dirty="0">
                <a:solidFill>
                  <a:srgbClr val="FFFFFF"/>
                </a:solidFill>
              </a:rPr>
              <a:t> </a:t>
            </a:r>
            <a:r>
              <a:rPr lang="en-US" dirty="0"/>
              <a:t>values (e.g. stock price, temperature)</a:t>
            </a:r>
          </a:p>
          <a:p>
            <a:pPr lvl="2"/>
            <a:r>
              <a:rPr lang="en-US" dirty="0"/>
              <a:t>Use regression techniques</a:t>
            </a:r>
          </a:p>
          <a:p>
            <a:pPr lvl="2"/>
            <a:r>
              <a:rPr lang="en-US" dirty="0"/>
              <a:t>Taught in statistics class</a:t>
            </a:r>
          </a:p>
        </p:txBody>
      </p:sp>
    </p:spTree>
    <p:extLst>
      <p:ext uri="{BB962C8B-B14F-4D97-AF65-F5344CB8AC3E}">
        <p14:creationId xmlns:p14="http://schemas.microsoft.com/office/powerpoint/2010/main" val="80011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IN EVERYDAY LIFE</a:t>
            </a:r>
          </a:p>
        </p:txBody>
      </p:sp>
      <p:sp>
        <p:nvSpPr>
          <p:cNvPr id="3" name="Content Placeholder 2"/>
          <p:cNvSpPr>
            <a:spLocks noGrp="1"/>
          </p:cNvSpPr>
          <p:nvPr>
            <p:ph idx="1"/>
          </p:nvPr>
        </p:nvSpPr>
        <p:spPr>
          <a:xfrm>
            <a:off x="457200" y="1600200"/>
            <a:ext cx="8229600" cy="5105400"/>
          </a:xfrm>
        </p:spPr>
        <p:txBody>
          <a:bodyPr/>
          <a:lstStyle/>
          <a:p>
            <a:r>
              <a:rPr lang="en-US" dirty="0"/>
              <a:t>Gmail identifies spam emails from regular ones.</a:t>
            </a:r>
          </a:p>
          <a:p>
            <a:endParaRPr lang="en-US" dirty="0"/>
          </a:p>
          <a:p>
            <a:endParaRPr lang="en-US" dirty="0"/>
          </a:p>
          <a:p>
            <a:pPr marL="0" indent="0">
              <a:buNone/>
            </a:pPr>
            <a:endParaRPr lang="en-US" dirty="0"/>
          </a:p>
          <a:p>
            <a:endParaRPr lang="en-US" dirty="0"/>
          </a:p>
          <a:p>
            <a:r>
              <a:rPr lang="en-US" dirty="0"/>
              <a:t>Gmail categorizes regular emails into Primary, Social, Promotion, Updates, etc.</a:t>
            </a:r>
          </a:p>
          <a:p>
            <a:pPr lvl="1"/>
            <a:endParaRPr lang="en-US" dirty="0"/>
          </a:p>
        </p:txBody>
      </p:sp>
      <p:pic>
        <p:nvPicPr>
          <p:cNvPr id="4" name="Picture 3"/>
          <p:cNvPicPr>
            <a:picLocks noChangeAspect="1"/>
          </p:cNvPicPr>
          <p:nvPr/>
        </p:nvPicPr>
        <p:blipFill>
          <a:blip r:embed="rId3"/>
          <a:stretch>
            <a:fillRect/>
          </a:stretch>
        </p:blipFill>
        <p:spPr>
          <a:xfrm>
            <a:off x="609600" y="5715000"/>
            <a:ext cx="7924800" cy="466164"/>
          </a:xfrm>
          <a:prstGeom prst="rect">
            <a:avLst/>
          </a:prstGeom>
        </p:spPr>
      </p:pic>
      <p:pic>
        <p:nvPicPr>
          <p:cNvPr id="5" name="Picture 4"/>
          <p:cNvPicPr>
            <a:picLocks noChangeAspect="1"/>
          </p:cNvPicPr>
          <p:nvPr/>
        </p:nvPicPr>
        <p:blipFill>
          <a:blip r:embed="rId4"/>
          <a:stretch>
            <a:fillRect/>
          </a:stretch>
        </p:blipFill>
        <p:spPr>
          <a:xfrm>
            <a:off x="2819400" y="2209800"/>
            <a:ext cx="914400" cy="1817077"/>
          </a:xfrm>
          <a:prstGeom prst="rect">
            <a:avLst/>
          </a:prstGeom>
        </p:spPr>
      </p:pic>
      <p:sp>
        <p:nvSpPr>
          <p:cNvPr id="6" name="Rectangle 5"/>
          <p:cNvSpPr/>
          <p:nvPr/>
        </p:nvSpPr>
        <p:spPr>
          <a:xfrm>
            <a:off x="2743200" y="3734778"/>
            <a:ext cx="1219200" cy="304800"/>
          </a:xfrm>
          <a:prstGeom prst="rect">
            <a:avLst/>
          </a:prstGeom>
          <a:noFill/>
          <a:ln w="2857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11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 FIND CLASSIFICATION APPLICATIONS IN EVERYDAY LIFE</a:t>
            </a:r>
          </a:p>
        </p:txBody>
      </p:sp>
      <p:sp>
        <p:nvSpPr>
          <p:cNvPr id="3" name="Content Placeholder 2"/>
          <p:cNvSpPr>
            <a:spLocks noGrp="1"/>
          </p:cNvSpPr>
          <p:nvPr>
            <p:ph idx="1"/>
          </p:nvPr>
        </p:nvSpPr>
        <p:spPr>
          <a:xfrm>
            <a:off x="457200" y="1905000"/>
            <a:ext cx="8229600" cy="4221163"/>
          </a:xfrm>
        </p:spPr>
        <p:txBody>
          <a:bodyPr/>
          <a:lstStyle/>
          <a:p>
            <a:r>
              <a:rPr lang="en-US" dirty="0"/>
              <a:t>Can you describe any classification applications that you have used besides spam email filter?</a:t>
            </a:r>
          </a:p>
        </p:txBody>
      </p:sp>
    </p:spTree>
    <p:extLst>
      <p:ext uri="{BB962C8B-B14F-4D97-AF65-F5344CB8AC3E}">
        <p14:creationId xmlns:p14="http://schemas.microsoft.com/office/powerpoint/2010/main" val="2272472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a:xfrm>
            <a:off x="228600" y="274638"/>
            <a:ext cx="8763000" cy="1143000"/>
          </a:xfrm>
        </p:spPr>
        <p:txBody>
          <a:bodyPr>
            <a:normAutofit fontScale="90000"/>
          </a:bodyPr>
          <a:lstStyle/>
          <a:p>
            <a:r>
              <a:rPr lang="en-US" altLang="en-US" dirty="0"/>
              <a:t>HOW TO MODEL A CLASSIFICATION PROBLEM?</a:t>
            </a:r>
          </a:p>
        </p:txBody>
      </p:sp>
      <p:sp>
        <p:nvSpPr>
          <p:cNvPr id="740355" name="Rectangle 3"/>
          <p:cNvSpPr>
            <a:spLocks noGrp="1" noChangeArrowheads="1"/>
          </p:cNvSpPr>
          <p:nvPr>
            <p:ph type="body" idx="1"/>
          </p:nvPr>
        </p:nvSpPr>
        <p:spPr>
          <a:xfrm>
            <a:off x="228600" y="1676400"/>
            <a:ext cx="8686800" cy="4724400"/>
          </a:xfrm>
        </p:spPr>
        <p:txBody>
          <a:bodyPr>
            <a:normAutofit/>
          </a:bodyPr>
          <a:lstStyle/>
          <a:p>
            <a:pPr indent="-285750">
              <a:lnSpc>
                <a:spcPct val="90000"/>
              </a:lnSpc>
            </a:pPr>
            <a:r>
              <a:rPr lang="en-US" altLang="en-US" dirty="0"/>
              <a:t>Bank loan approval:</a:t>
            </a:r>
          </a:p>
          <a:p>
            <a:pPr indent="-285750">
              <a:lnSpc>
                <a:spcPct val="90000"/>
              </a:lnSpc>
            </a:pPr>
            <a:endParaRPr lang="en-US" altLang="en-US" dirty="0"/>
          </a:p>
          <a:p>
            <a:pPr lvl="1">
              <a:lnSpc>
                <a:spcPct val="90000"/>
              </a:lnSpc>
            </a:pPr>
            <a:r>
              <a:rPr lang="en-US" altLang="en-US" dirty="0"/>
              <a:t>What is the decision to make?</a:t>
            </a:r>
          </a:p>
          <a:p>
            <a:pPr lvl="1">
              <a:lnSpc>
                <a:spcPct val="90000"/>
              </a:lnSpc>
            </a:pPr>
            <a:r>
              <a:rPr lang="en-US" altLang="en-US" dirty="0"/>
              <a:t>What is the unit of analysis?</a:t>
            </a:r>
          </a:p>
          <a:p>
            <a:pPr lvl="1">
              <a:lnSpc>
                <a:spcPct val="90000"/>
              </a:lnSpc>
            </a:pPr>
            <a:r>
              <a:rPr lang="en-US" altLang="en-US" dirty="0"/>
              <a:t>What attributes are helpful for classification?</a:t>
            </a:r>
          </a:p>
          <a:p>
            <a:pPr indent="-285750">
              <a:lnSpc>
                <a:spcPct val="90000"/>
              </a:lnSpc>
            </a:pPr>
            <a:endParaRPr lang="en-US" altLang="en-US" dirty="0"/>
          </a:p>
        </p:txBody>
      </p:sp>
    </p:spTree>
    <p:extLst>
      <p:ext uri="{BB962C8B-B14F-4D97-AF65-F5344CB8AC3E}">
        <p14:creationId xmlns:p14="http://schemas.microsoft.com/office/powerpoint/2010/main" val="164931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DECISION TO MAKE?</a:t>
            </a:r>
          </a:p>
        </p:txBody>
      </p:sp>
      <p:sp>
        <p:nvSpPr>
          <p:cNvPr id="3" name="Content Placeholder 2"/>
          <p:cNvSpPr>
            <a:spLocks noGrp="1"/>
          </p:cNvSpPr>
          <p:nvPr>
            <p:ph idx="1"/>
          </p:nvPr>
        </p:nvSpPr>
        <p:spPr/>
        <p:txBody>
          <a:bodyPr/>
          <a:lstStyle/>
          <a:p>
            <a:pPr indent="-228600">
              <a:lnSpc>
                <a:spcPct val="90000"/>
              </a:lnSpc>
            </a:pPr>
            <a:r>
              <a:rPr lang="en-US" altLang="en-US" dirty="0"/>
              <a:t>What is the decision to make? </a:t>
            </a:r>
          </a:p>
          <a:p>
            <a:pPr lvl="1" indent="-228600">
              <a:lnSpc>
                <a:spcPct val="90000"/>
              </a:lnSpc>
            </a:pPr>
            <a:endParaRPr lang="en-US" altLang="en-US" dirty="0"/>
          </a:p>
          <a:p>
            <a:pPr lvl="1">
              <a:lnSpc>
                <a:spcPct val="90000"/>
              </a:lnSpc>
            </a:pPr>
            <a:r>
              <a:rPr lang="en-US" altLang="en-US" dirty="0"/>
              <a:t>“</a:t>
            </a:r>
            <a:r>
              <a:rPr lang="en-US" altLang="en-US" dirty="0">
                <a:solidFill>
                  <a:schemeClr val="accent6">
                    <a:lumMod val="75000"/>
                  </a:schemeClr>
                </a:solidFill>
              </a:rPr>
              <a:t>Approve</a:t>
            </a:r>
            <a:r>
              <a:rPr lang="en-US" altLang="en-US" dirty="0"/>
              <a:t>” or “</a:t>
            </a:r>
            <a:r>
              <a:rPr lang="en-US" altLang="en-US" dirty="0">
                <a:solidFill>
                  <a:schemeClr val="accent6">
                    <a:lumMod val="75000"/>
                  </a:schemeClr>
                </a:solidFill>
              </a:rPr>
              <a:t>deny</a:t>
            </a:r>
            <a:r>
              <a:rPr lang="en-US" altLang="en-US" dirty="0"/>
              <a:t>” a loan application</a:t>
            </a:r>
          </a:p>
          <a:p>
            <a:pPr lvl="1">
              <a:lnSpc>
                <a:spcPct val="90000"/>
              </a:lnSpc>
            </a:pPr>
            <a:endParaRPr lang="en-US" altLang="en-US" dirty="0"/>
          </a:p>
          <a:p>
            <a:pPr lvl="1">
              <a:lnSpc>
                <a:spcPct val="90000"/>
              </a:lnSpc>
            </a:pPr>
            <a:r>
              <a:rPr lang="en-US" altLang="en-US" dirty="0"/>
              <a:t>The decision is saved in the target attribute</a:t>
            </a:r>
          </a:p>
          <a:p>
            <a:endParaRPr lang="en-US" dirty="0"/>
          </a:p>
        </p:txBody>
      </p:sp>
    </p:spTree>
    <p:extLst>
      <p:ext uri="{BB962C8B-B14F-4D97-AF65-F5344CB8AC3E}">
        <p14:creationId xmlns:p14="http://schemas.microsoft.com/office/powerpoint/2010/main" val="3406384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UNIT OF ANALYSIS?</a:t>
            </a:r>
          </a:p>
        </p:txBody>
      </p:sp>
      <p:sp>
        <p:nvSpPr>
          <p:cNvPr id="3" name="Content Placeholder 2"/>
          <p:cNvSpPr>
            <a:spLocks noGrp="1"/>
          </p:cNvSpPr>
          <p:nvPr>
            <p:ph idx="1"/>
          </p:nvPr>
        </p:nvSpPr>
        <p:spPr>
          <a:xfrm>
            <a:off x="457200" y="1143000"/>
            <a:ext cx="8229600" cy="5105400"/>
          </a:xfrm>
        </p:spPr>
        <p:txBody>
          <a:bodyPr>
            <a:normAutofit/>
          </a:bodyPr>
          <a:lstStyle/>
          <a:p>
            <a:pPr marL="457200" lvl="1" indent="0">
              <a:lnSpc>
                <a:spcPct val="90000"/>
              </a:lnSpc>
              <a:buNone/>
            </a:pPr>
            <a:endParaRPr lang="en-US" altLang="en-US" dirty="0"/>
          </a:p>
          <a:p>
            <a:pPr>
              <a:lnSpc>
                <a:spcPct val="90000"/>
              </a:lnSpc>
            </a:pPr>
            <a:r>
              <a:rPr lang="en-US" altLang="en-US" dirty="0"/>
              <a:t>The unit of analysis means an </a:t>
            </a:r>
            <a:r>
              <a:rPr lang="en-US" altLang="en-US" dirty="0">
                <a:solidFill>
                  <a:schemeClr val="accent6">
                    <a:lumMod val="75000"/>
                  </a:schemeClr>
                </a:solidFill>
              </a:rPr>
              <a:t>example</a:t>
            </a:r>
            <a:r>
              <a:rPr lang="en-US" altLang="en-US" dirty="0">
                <a:solidFill>
                  <a:srgbClr val="FFFFFF"/>
                </a:solidFill>
              </a:rPr>
              <a:t> </a:t>
            </a:r>
            <a:r>
              <a:rPr lang="en-US" altLang="en-US" dirty="0"/>
              <a:t>in your data set. A classification decision will be made for each example.</a:t>
            </a:r>
          </a:p>
          <a:p>
            <a:pPr lvl="1">
              <a:lnSpc>
                <a:spcPct val="90000"/>
              </a:lnSpc>
            </a:pPr>
            <a:endParaRPr lang="en-US" altLang="en-US" dirty="0"/>
          </a:p>
          <a:p>
            <a:pPr lvl="1">
              <a:lnSpc>
                <a:spcPct val="90000"/>
              </a:lnSpc>
            </a:pPr>
            <a:r>
              <a:rPr lang="en-US" altLang="en-US" dirty="0"/>
              <a:t>For bank loan classification, an </a:t>
            </a:r>
            <a:r>
              <a:rPr lang="en-US" altLang="en-US" dirty="0">
                <a:solidFill>
                  <a:schemeClr val="accent6">
                    <a:lumMod val="75000"/>
                  </a:schemeClr>
                </a:solidFill>
              </a:rPr>
              <a:t>individual application is an example, which</a:t>
            </a:r>
            <a:r>
              <a:rPr lang="en-US" altLang="en-US" dirty="0"/>
              <a:t> will be either approved or denied.</a:t>
            </a:r>
          </a:p>
          <a:p>
            <a:pPr lvl="1">
              <a:lnSpc>
                <a:spcPct val="90000"/>
              </a:lnSpc>
            </a:pPr>
            <a:endParaRPr lang="en-US" altLang="en-US" dirty="0"/>
          </a:p>
          <a:p>
            <a:pPr lvl="1">
              <a:lnSpc>
                <a:spcPct val="90000"/>
              </a:lnSpc>
            </a:pPr>
            <a:r>
              <a:rPr lang="en-US" altLang="en-US" dirty="0"/>
              <a:t>Individual person may not be good unit of analysis, because one person may submit multiple applications over time, and each deserves a separate decision.</a:t>
            </a:r>
          </a:p>
          <a:p>
            <a:endParaRPr lang="en-US" dirty="0"/>
          </a:p>
        </p:txBody>
      </p:sp>
    </p:spTree>
    <p:extLst>
      <p:ext uri="{BB962C8B-B14F-4D97-AF65-F5344CB8AC3E}">
        <p14:creationId xmlns:p14="http://schemas.microsoft.com/office/powerpoint/2010/main" val="389174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ATTRIBUTES ARE HELPFUL FOR CLASSIFICATION?</a:t>
            </a:r>
          </a:p>
        </p:txBody>
      </p:sp>
      <p:sp>
        <p:nvSpPr>
          <p:cNvPr id="3" name="Content Placeholder 2"/>
          <p:cNvSpPr>
            <a:spLocks noGrp="1"/>
          </p:cNvSpPr>
          <p:nvPr>
            <p:ph idx="1"/>
          </p:nvPr>
        </p:nvSpPr>
        <p:spPr/>
        <p:txBody>
          <a:bodyPr>
            <a:normAutofit/>
          </a:bodyPr>
          <a:lstStyle/>
          <a:p>
            <a:pPr indent="-228600">
              <a:lnSpc>
                <a:spcPct val="90000"/>
              </a:lnSpc>
            </a:pPr>
            <a:r>
              <a:rPr lang="en-US" altLang="en-US" dirty="0"/>
              <a:t>What attributes are useful for classification?</a:t>
            </a:r>
          </a:p>
          <a:p>
            <a:pPr lvl="1" indent="-228600">
              <a:lnSpc>
                <a:spcPct val="90000"/>
              </a:lnSpc>
            </a:pPr>
            <a:r>
              <a:rPr lang="en-US" altLang="en-US" dirty="0"/>
              <a:t>Potentially useful attributes</a:t>
            </a:r>
          </a:p>
          <a:p>
            <a:pPr lvl="2">
              <a:lnSpc>
                <a:spcPct val="90000"/>
              </a:lnSpc>
            </a:pPr>
            <a:r>
              <a:rPr lang="en-US" altLang="en-US" dirty="0"/>
              <a:t>e.g. applicant’s age, job title, income, credit score, amount requested, etc.</a:t>
            </a:r>
          </a:p>
          <a:p>
            <a:pPr lvl="1"/>
            <a:endParaRPr lang="en-US" dirty="0"/>
          </a:p>
          <a:p>
            <a:pPr lvl="1"/>
            <a:r>
              <a:rPr lang="en-US" dirty="0"/>
              <a:t>Some might be more useful than others</a:t>
            </a:r>
          </a:p>
          <a:p>
            <a:pPr lvl="1"/>
            <a:endParaRPr lang="en-US" dirty="0"/>
          </a:p>
          <a:p>
            <a:pPr lvl="1"/>
            <a:r>
              <a:rPr lang="en-US" b="1" dirty="0">
                <a:solidFill>
                  <a:srgbClr val="FF0000"/>
                </a:solidFill>
              </a:rPr>
              <a:t>Classification algorithms can rank the attributes by their contribution to classification (Variable Importance)</a:t>
            </a:r>
          </a:p>
        </p:txBody>
      </p:sp>
    </p:spTree>
    <p:extLst>
      <p:ext uri="{BB962C8B-B14F-4D97-AF65-F5344CB8AC3E}">
        <p14:creationId xmlns:p14="http://schemas.microsoft.com/office/powerpoint/2010/main" val="1393937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DATA FOR BANK LOAN CLASSIFICATION</a:t>
            </a:r>
          </a:p>
        </p:txBody>
      </p:sp>
      <p:graphicFrame>
        <p:nvGraphicFramePr>
          <p:cNvPr id="4" name="Table 3"/>
          <p:cNvGraphicFramePr>
            <a:graphicFrameLocks noGrp="1"/>
          </p:cNvGraphicFramePr>
          <p:nvPr>
            <p:extLst>
              <p:ext uri="{D42A27DB-BD31-4B8C-83A1-F6EECF244321}">
                <p14:modId xmlns:p14="http://schemas.microsoft.com/office/powerpoint/2010/main" val="435238917"/>
              </p:ext>
            </p:extLst>
          </p:nvPr>
        </p:nvGraphicFramePr>
        <p:xfrm>
          <a:off x="304800" y="1981199"/>
          <a:ext cx="8534400" cy="1828801"/>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20003"/>
                    </a:ext>
                  </a:extLst>
                </a:gridCol>
                <a:gridCol w="1706880">
                  <a:extLst>
                    <a:ext uri="{9D8B030D-6E8A-4147-A177-3AD203B41FA5}">
                      <a16:colId xmlns:a16="http://schemas.microsoft.com/office/drawing/2014/main" val="20004"/>
                    </a:ext>
                  </a:extLst>
                </a:gridCol>
              </a:tblGrid>
              <a:tr h="847165">
                <a:tc>
                  <a:txBody>
                    <a:bodyPr/>
                    <a:lstStyle/>
                    <a:p>
                      <a:r>
                        <a:rPr lang="en-US" sz="2400" dirty="0"/>
                        <a:t>application</a:t>
                      </a:r>
                    </a:p>
                  </a:txBody>
                  <a:tcPr/>
                </a:tc>
                <a:tc>
                  <a:txBody>
                    <a:bodyPr/>
                    <a:lstStyle/>
                    <a:p>
                      <a:r>
                        <a:rPr lang="en-US" sz="2400" dirty="0"/>
                        <a:t>Job title</a:t>
                      </a:r>
                    </a:p>
                  </a:txBody>
                  <a:tcPr/>
                </a:tc>
                <a:tc>
                  <a:txBody>
                    <a:bodyPr/>
                    <a:lstStyle/>
                    <a:p>
                      <a:r>
                        <a:rPr lang="en-US" sz="2400" dirty="0"/>
                        <a:t>Income</a:t>
                      </a:r>
                    </a:p>
                  </a:txBody>
                  <a:tcPr/>
                </a:tc>
                <a:tc>
                  <a:txBody>
                    <a:bodyPr/>
                    <a:lstStyle/>
                    <a:p>
                      <a:r>
                        <a:rPr lang="en-US" sz="2400" dirty="0"/>
                        <a:t>Credit</a:t>
                      </a:r>
                      <a:r>
                        <a:rPr lang="en-US" sz="2400" baseline="0" dirty="0"/>
                        <a:t> score</a:t>
                      </a:r>
                      <a:endParaRPr lang="en-US" sz="2400" dirty="0"/>
                    </a:p>
                  </a:txBody>
                  <a:tcPr/>
                </a:tc>
                <a:tc>
                  <a:txBody>
                    <a:bodyPr/>
                    <a:lstStyle/>
                    <a:p>
                      <a:r>
                        <a:rPr lang="en-US" sz="2400" dirty="0"/>
                        <a:t>decision</a:t>
                      </a:r>
                    </a:p>
                  </a:txBody>
                  <a:tcPr/>
                </a:tc>
                <a:extLst>
                  <a:ext uri="{0D108BD9-81ED-4DB2-BD59-A6C34878D82A}">
                    <a16:rowId xmlns:a16="http://schemas.microsoft.com/office/drawing/2014/main" val="10000"/>
                  </a:ext>
                </a:extLst>
              </a:tr>
              <a:tr h="490818">
                <a:tc>
                  <a:txBody>
                    <a:bodyPr/>
                    <a:lstStyle/>
                    <a:p>
                      <a:r>
                        <a:rPr lang="en-US" sz="2400" dirty="0"/>
                        <a:t>1</a:t>
                      </a:r>
                    </a:p>
                  </a:txBody>
                  <a:tcPr/>
                </a:tc>
                <a:tc>
                  <a:txBody>
                    <a:bodyPr/>
                    <a:lstStyle/>
                    <a:p>
                      <a:r>
                        <a:rPr lang="en-US" sz="2400" dirty="0"/>
                        <a:t>teacher</a:t>
                      </a:r>
                    </a:p>
                  </a:txBody>
                  <a:tcPr/>
                </a:tc>
                <a:tc>
                  <a:txBody>
                    <a:bodyPr/>
                    <a:lstStyle/>
                    <a:p>
                      <a:r>
                        <a:rPr lang="en-US" sz="2400" dirty="0"/>
                        <a:t>50K</a:t>
                      </a:r>
                    </a:p>
                  </a:txBody>
                  <a:tcPr/>
                </a:tc>
                <a:tc>
                  <a:txBody>
                    <a:bodyPr/>
                    <a:lstStyle/>
                    <a:p>
                      <a:r>
                        <a:rPr lang="en-US" sz="2400" dirty="0"/>
                        <a:t>700</a:t>
                      </a:r>
                    </a:p>
                  </a:txBody>
                  <a:tcPr/>
                </a:tc>
                <a:tc>
                  <a:txBody>
                    <a:bodyPr/>
                    <a:lstStyle/>
                    <a:p>
                      <a:r>
                        <a:rPr lang="en-US" sz="2400" dirty="0"/>
                        <a:t>approve</a:t>
                      </a:r>
                    </a:p>
                  </a:txBody>
                  <a:tcPr/>
                </a:tc>
                <a:extLst>
                  <a:ext uri="{0D108BD9-81ED-4DB2-BD59-A6C34878D82A}">
                    <a16:rowId xmlns:a16="http://schemas.microsoft.com/office/drawing/2014/main" val="10001"/>
                  </a:ext>
                </a:extLst>
              </a:tr>
              <a:tr h="490818">
                <a:tc>
                  <a:txBody>
                    <a:bodyPr/>
                    <a:lstStyle/>
                    <a:p>
                      <a:r>
                        <a:rPr lang="en-US" sz="2400" dirty="0"/>
                        <a:t>2</a:t>
                      </a:r>
                    </a:p>
                  </a:txBody>
                  <a:tcPr/>
                </a:tc>
                <a:tc>
                  <a:txBody>
                    <a:bodyPr/>
                    <a:lstStyle/>
                    <a:p>
                      <a:r>
                        <a:rPr lang="en-US" sz="2400" dirty="0"/>
                        <a:t>manager</a:t>
                      </a:r>
                    </a:p>
                  </a:txBody>
                  <a:tcPr/>
                </a:tc>
                <a:tc>
                  <a:txBody>
                    <a:bodyPr/>
                    <a:lstStyle/>
                    <a:p>
                      <a:r>
                        <a:rPr lang="en-US" sz="2400" dirty="0"/>
                        <a:t>60K</a:t>
                      </a:r>
                    </a:p>
                  </a:txBody>
                  <a:tcPr/>
                </a:tc>
                <a:tc>
                  <a:txBody>
                    <a:bodyPr/>
                    <a:lstStyle/>
                    <a:p>
                      <a:r>
                        <a:rPr lang="en-US" sz="2400" dirty="0"/>
                        <a:t>300</a:t>
                      </a:r>
                    </a:p>
                  </a:txBody>
                  <a:tcPr/>
                </a:tc>
                <a:tc>
                  <a:txBody>
                    <a:bodyPr/>
                    <a:lstStyle/>
                    <a:p>
                      <a:r>
                        <a:rPr lang="en-US" sz="2400" dirty="0"/>
                        <a:t>deny</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143000" y="4572000"/>
            <a:ext cx="7696200" cy="1815882"/>
          </a:xfrm>
          <a:prstGeom prst="rect">
            <a:avLst/>
          </a:prstGeom>
          <a:noFill/>
        </p:spPr>
        <p:txBody>
          <a:bodyPr wrap="square" rtlCol="0">
            <a:spAutoFit/>
          </a:bodyPr>
          <a:lstStyle/>
          <a:p>
            <a:r>
              <a:rPr lang="en-US" sz="2800" dirty="0"/>
              <a:t>Each </a:t>
            </a:r>
            <a:r>
              <a:rPr lang="en-US" sz="2800" u="sng" dirty="0"/>
              <a:t>row is an example</a:t>
            </a:r>
            <a:r>
              <a:rPr lang="en-US" sz="2800" dirty="0"/>
              <a:t>.</a:t>
            </a:r>
          </a:p>
          <a:p>
            <a:r>
              <a:rPr lang="en-US" sz="2800" dirty="0"/>
              <a:t>Each </a:t>
            </a:r>
            <a:r>
              <a:rPr lang="en-US" sz="2800" u="sng" dirty="0"/>
              <a:t>column is an attribute</a:t>
            </a:r>
            <a:r>
              <a:rPr lang="en-US" sz="2800" dirty="0"/>
              <a:t>.</a:t>
            </a:r>
          </a:p>
          <a:p>
            <a:r>
              <a:rPr lang="en-US" sz="2800" dirty="0"/>
              <a:t>The last attribute is the decision to make, the target attribute.</a:t>
            </a:r>
          </a:p>
        </p:txBody>
      </p:sp>
    </p:spTree>
    <p:extLst>
      <p:ext uri="{BB962C8B-B14F-4D97-AF65-F5344CB8AC3E}">
        <p14:creationId xmlns:p14="http://schemas.microsoft.com/office/powerpoint/2010/main" val="188597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dirty="0"/>
              <a:t>HOW TO TEACH A COMPUTER TO CLASSIFY?</a:t>
            </a:r>
          </a:p>
        </p:txBody>
      </p:sp>
      <p:sp>
        <p:nvSpPr>
          <p:cNvPr id="3" name="Content Placeholder 2"/>
          <p:cNvSpPr>
            <a:spLocks noGrp="1"/>
          </p:cNvSpPr>
          <p:nvPr>
            <p:ph idx="1"/>
          </p:nvPr>
        </p:nvSpPr>
        <p:spPr>
          <a:xfrm>
            <a:off x="457200" y="1295400"/>
            <a:ext cx="8229600" cy="5257800"/>
          </a:xfrm>
        </p:spPr>
        <p:txBody>
          <a:bodyPr>
            <a:normAutofit/>
          </a:bodyPr>
          <a:lstStyle/>
          <a:p>
            <a:pPr marL="914400" lvl="2" indent="0">
              <a:lnSpc>
                <a:spcPct val="90000"/>
              </a:lnSpc>
              <a:buNone/>
            </a:pPr>
            <a:endParaRPr lang="en-US" altLang="en-US" dirty="0"/>
          </a:p>
          <a:p>
            <a:pPr>
              <a:lnSpc>
                <a:spcPct val="90000"/>
              </a:lnSpc>
            </a:pPr>
            <a:r>
              <a:rPr lang="en-US" altLang="en-US" dirty="0"/>
              <a:t>Step 1: collect training data. </a:t>
            </a:r>
          </a:p>
          <a:p>
            <a:pPr lvl="1">
              <a:lnSpc>
                <a:spcPct val="90000"/>
              </a:lnSpc>
            </a:pPr>
            <a:r>
              <a:rPr lang="en-US" altLang="en-US" dirty="0"/>
              <a:t>E.g., a collection of past loan decisions made by financial experts</a:t>
            </a:r>
          </a:p>
          <a:p>
            <a:pPr>
              <a:lnSpc>
                <a:spcPct val="90000"/>
              </a:lnSpc>
            </a:pPr>
            <a:endParaRPr lang="en-US" altLang="en-US" dirty="0"/>
          </a:p>
          <a:p>
            <a:pPr>
              <a:lnSpc>
                <a:spcPct val="90000"/>
              </a:lnSpc>
            </a:pPr>
            <a:r>
              <a:rPr lang="en-US" altLang="en-US" dirty="0"/>
              <a:t>Step 2: Use a machine learning algorithm to build a classifier based on relevant variables</a:t>
            </a:r>
          </a:p>
          <a:p>
            <a:pPr>
              <a:lnSpc>
                <a:spcPct val="90000"/>
              </a:lnSpc>
            </a:pPr>
            <a:endParaRPr lang="en-US" altLang="en-US" dirty="0"/>
          </a:p>
          <a:p>
            <a:pPr>
              <a:lnSpc>
                <a:spcPct val="90000"/>
              </a:lnSpc>
            </a:pPr>
            <a:r>
              <a:rPr lang="en-US" altLang="en-US" dirty="0"/>
              <a:t>Step 3: Apply the classifier to new data.</a:t>
            </a:r>
          </a:p>
          <a:p>
            <a:endParaRPr lang="en-US" dirty="0"/>
          </a:p>
        </p:txBody>
      </p:sp>
    </p:spTree>
    <p:extLst>
      <p:ext uri="{BB962C8B-B14F-4D97-AF65-F5344CB8AC3E}">
        <p14:creationId xmlns:p14="http://schemas.microsoft.com/office/powerpoint/2010/main" val="412149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Introductions</a:t>
            </a:r>
          </a:p>
          <a:p>
            <a:r>
              <a:rPr lang="en-US" dirty="0"/>
              <a:t>Review Syllabus</a:t>
            </a:r>
          </a:p>
          <a:p>
            <a:r>
              <a:rPr lang="en-US" dirty="0"/>
              <a:t>Overview of concepts we will study this semester</a:t>
            </a:r>
          </a:p>
        </p:txBody>
      </p:sp>
    </p:spTree>
    <p:extLst>
      <p:ext uri="{BB962C8B-B14F-4D97-AF65-F5344CB8AC3E}">
        <p14:creationId xmlns:p14="http://schemas.microsoft.com/office/powerpoint/2010/main" val="1033928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3"/>
          <p:cNvSpPr>
            <a:spLocks noGrp="1"/>
          </p:cNvSpPr>
          <p:nvPr>
            <p:ph type="sldNum" sz="quarter" idx="12"/>
          </p:nvPr>
        </p:nvSpPr>
        <p:spPr>
          <a:noFill/>
        </p:spPr>
        <p:txBody>
          <a:bodyPr/>
          <a:lstStyle/>
          <a:p>
            <a:fld id="{D5734FBD-3B38-4E60-A2FE-88A11421DD18}" type="slidenum">
              <a:rPr lang="en-US"/>
              <a:pPr/>
              <a:t>20</a:t>
            </a:fld>
            <a:endParaRPr lang="en-US"/>
          </a:p>
        </p:txBody>
      </p:sp>
      <p:sp>
        <p:nvSpPr>
          <p:cNvPr id="27652" name="Rectangle 2"/>
          <p:cNvSpPr>
            <a:spLocks noGrp="1" noChangeArrowheads="1"/>
          </p:cNvSpPr>
          <p:nvPr>
            <p:ph type="title" idx="4294967295"/>
          </p:nvPr>
        </p:nvSpPr>
        <p:spPr/>
        <p:txBody>
          <a:bodyPr lIns="90488" tIns="44450" rIns="90488" bIns="44450" anchor="b"/>
          <a:lstStyle/>
          <a:p>
            <a:pPr eaLnBrk="1" hangingPunct="1"/>
            <a:r>
              <a:rPr lang="en-US" dirty="0"/>
              <a:t>ILLUSTRATING CLASSIFICATION TASK</a:t>
            </a:r>
          </a:p>
        </p:txBody>
      </p:sp>
      <p:graphicFrame>
        <p:nvGraphicFramePr>
          <p:cNvPr id="27650" name="Object 26"/>
          <p:cNvGraphicFramePr>
            <a:graphicFrameLocks noGrp="1" noChangeAspect="1"/>
          </p:cNvGraphicFramePr>
          <p:nvPr>
            <p:ph idx="4294967295"/>
          </p:nvPr>
        </p:nvGraphicFramePr>
        <p:xfrm>
          <a:off x="1336675" y="1524000"/>
          <a:ext cx="6621463" cy="4876800"/>
        </p:xfrm>
        <a:graphic>
          <a:graphicData uri="http://schemas.openxmlformats.org/presentationml/2006/ole">
            <mc:AlternateContent xmlns:mc="http://schemas.openxmlformats.org/markup-compatibility/2006">
              <mc:Choice xmlns:v="urn:schemas-microsoft-com:vml" Requires="v">
                <p:oleObj spid="_x0000_s1232" name="Visio" r:id="rId3" imgW="8424875" imgH="6279741" progId="Visio.Drawing.11">
                  <p:embed/>
                </p:oleObj>
              </mc:Choice>
              <mc:Fallback>
                <p:oleObj name="Visio" r:id="rId3" imgW="8424875" imgH="627974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1524000"/>
                        <a:ext cx="6621463" cy="487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6553200" y="5562600"/>
            <a:ext cx="1752600" cy="461665"/>
          </a:xfrm>
          <a:prstGeom prst="rect">
            <a:avLst/>
          </a:prstGeom>
          <a:noFill/>
        </p:spPr>
        <p:txBody>
          <a:bodyPr wrap="square" rtlCol="0">
            <a:spAutoFit/>
          </a:bodyPr>
          <a:lstStyle/>
          <a:p>
            <a:r>
              <a:rPr lang="en-US" dirty="0"/>
              <a:t>Two steps</a:t>
            </a:r>
          </a:p>
        </p:txBody>
      </p:sp>
    </p:spTree>
    <p:extLst>
      <p:ext uri="{BB962C8B-B14F-4D97-AF65-F5344CB8AC3E}">
        <p14:creationId xmlns:p14="http://schemas.microsoft.com/office/powerpoint/2010/main" val="3565386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WE DONE?</a:t>
            </a:r>
          </a:p>
        </p:txBody>
      </p:sp>
      <p:sp>
        <p:nvSpPr>
          <p:cNvPr id="3" name="Content Placeholder 2"/>
          <p:cNvSpPr>
            <a:spLocks noGrp="1"/>
          </p:cNvSpPr>
          <p:nvPr>
            <p:ph idx="1"/>
          </p:nvPr>
        </p:nvSpPr>
        <p:spPr/>
        <p:txBody>
          <a:bodyPr>
            <a:normAutofit/>
          </a:bodyPr>
          <a:lstStyle/>
          <a:p>
            <a:r>
              <a:rPr lang="en-US" dirty="0"/>
              <a:t>No. Prediction models need maintenance.</a:t>
            </a:r>
          </a:p>
          <a:p>
            <a:r>
              <a:rPr lang="en-US" dirty="0"/>
              <a:t>What if an approved loan defected?</a:t>
            </a:r>
          </a:p>
          <a:p>
            <a:pPr lvl="1"/>
            <a:r>
              <a:rPr lang="en-US" dirty="0"/>
              <a:t>Add defective loans to the deny pool and retrain the model.</a:t>
            </a:r>
          </a:p>
          <a:p>
            <a:r>
              <a:rPr lang="en-US" dirty="0"/>
              <a:t>What if a denied application was approved by another bank and performed well?</a:t>
            </a:r>
          </a:p>
          <a:p>
            <a:pPr lvl="1"/>
            <a:r>
              <a:rPr lang="en-US" dirty="0"/>
              <a:t>No good solution without data sharing.</a:t>
            </a:r>
          </a:p>
          <a:p>
            <a:endParaRPr lang="en-US" dirty="0"/>
          </a:p>
          <a:p>
            <a:endParaRPr lang="en-US" dirty="0"/>
          </a:p>
        </p:txBody>
      </p:sp>
    </p:spTree>
    <p:extLst>
      <p:ext uri="{BB962C8B-B14F-4D97-AF65-F5344CB8AC3E}">
        <p14:creationId xmlns:p14="http://schemas.microsoft.com/office/powerpoint/2010/main" val="938313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228600" y="457200"/>
            <a:ext cx="8763000" cy="533400"/>
          </a:xfrm>
        </p:spPr>
        <p:txBody>
          <a:bodyPr>
            <a:normAutofit fontScale="90000"/>
          </a:bodyPr>
          <a:lstStyle/>
          <a:p>
            <a:r>
              <a:rPr lang="en-US" altLang="en-US" dirty="0"/>
              <a:t>ANOMALY DETECTION </a:t>
            </a:r>
            <a:r>
              <a:rPr lang="en-US" altLang="en-US" dirty="0">
                <a:solidFill>
                  <a:srgbClr val="FF0000"/>
                </a:solidFill>
              </a:rPr>
              <a:t>(outlier)</a:t>
            </a:r>
          </a:p>
        </p:txBody>
      </p:sp>
      <p:sp>
        <p:nvSpPr>
          <p:cNvPr id="672771" name="Rectangle 3"/>
          <p:cNvSpPr>
            <a:spLocks noGrp="1" noChangeArrowheads="1"/>
          </p:cNvSpPr>
          <p:nvPr>
            <p:ph type="body" idx="1"/>
          </p:nvPr>
        </p:nvSpPr>
        <p:spPr>
          <a:xfrm>
            <a:off x="228600" y="1676400"/>
            <a:ext cx="8915400" cy="4495800"/>
          </a:xfrm>
        </p:spPr>
        <p:txBody>
          <a:bodyPr>
            <a:normAutofit/>
          </a:bodyPr>
          <a:lstStyle/>
          <a:p>
            <a:r>
              <a:rPr lang="en-US" altLang="en-US" dirty="0"/>
              <a:t>Detect significant deviations from normal behavior</a:t>
            </a:r>
            <a:endParaRPr lang="en-US" altLang="en-US" sz="3200" dirty="0"/>
          </a:p>
          <a:p>
            <a:r>
              <a:rPr lang="en-US" altLang="en-US" dirty="0"/>
              <a:t>Applications:</a:t>
            </a:r>
          </a:p>
          <a:p>
            <a:pPr lvl="1"/>
            <a:r>
              <a:rPr lang="en-US" altLang="en-US" dirty="0"/>
              <a:t>Credit Card Fraud Detection</a:t>
            </a:r>
          </a:p>
          <a:p>
            <a:pPr lvl="1"/>
            <a:r>
              <a:rPr lang="en-US" altLang="en-US" dirty="0"/>
              <a:t>Network Intrusion Detection</a:t>
            </a:r>
          </a:p>
          <a:p>
            <a:endParaRPr lang="en-US" altLang="en-US" dirty="0"/>
          </a:p>
          <a:p>
            <a:r>
              <a:rPr lang="en-US" altLang="en-US" dirty="0"/>
              <a:t>Can be modeled as classification problem</a:t>
            </a:r>
          </a:p>
          <a:p>
            <a:pPr lvl="1"/>
            <a:r>
              <a:rPr lang="en-US" altLang="en-US" dirty="0"/>
              <a:t>Classify each transaction as fraud or not</a:t>
            </a:r>
          </a:p>
          <a:p>
            <a:pPr lvl="1"/>
            <a:endParaRPr lang="en-US" altLang="en-US" dirty="0"/>
          </a:p>
        </p:txBody>
      </p:sp>
      <p:graphicFrame>
        <p:nvGraphicFramePr>
          <p:cNvPr id="672781" name="Object 13"/>
          <p:cNvGraphicFramePr>
            <a:graphicFrameLocks noChangeAspect="1"/>
          </p:cNvGraphicFramePr>
          <p:nvPr>
            <p:extLst>
              <p:ext uri="{D42A27DB-BD31-4B8C-83A1-F6EECF244321}">
                <p14:modId xmlns:p14="http://schemas.microsoft.com/office/powerpoint/2010/main" val="1177539092"/>
              </p:ext>
            </p:extLst>
          </p:nvPr>
        </p:nvGraphicFramePr>
        <p:xfrm>
          <a:off x="5791200" y="2310238"/>
          <a:ext cx="2362200" cy="1423562"/>
        </p:xfrm>
        <a:graphic>
          <a:graphicData uri="http://schemas.openxmlformats.org/presentationml/2006/ole">
            <mc:AlternateContent xmlns:mc="http://schemas.openxmlformats.org/markup-compatibility/2006">
              <mc:Choice xmlns:v="urn:schemas-microsoft-com:vml" Requires="v">
                <p:oleObj spid="_x0000_s19636" name="VISIO" r:id="rId4" imgW="2904480" imgH="1751760" progId="Visio.Drawing.6">
                  <p:embed/>
                </p:oleObj>
              </mc:Choice>
              <mc:Fallback>
                <p:oleObj name="VISIO" r:id="rId4" imgW="2904480" imgH="175176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310238"/>
                        <a:ext cx="2362200" cy="14235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9882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27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277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27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277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277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2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EXERCISE:</a:t>
            </a:r>
            <a:br>
              <a:rPr lang="en-US" dirty="0"/>
            </a:br>
            <a:r>
              <a:rPr lang="en-US" dirty="0"/>
              <a:t>MODEL A CLASSIFICATION PROBLEM</a:t>
            </a:r>
          </a:p>
        </p:txBody>
      </p:sp>
      <p:sp>
        <p:nvSpPr>
          <p:cNvPr id="3" name="Content Placeholder 2"/>
          <p:cNvSpPr>
            <a:spLocks noGrp="1"/>
          </p:cNvSpPr>
          <p:nvPr>
            <p:ph idx="1"/>
          </p:nvPr>
        </p:nvSpPr>
        <p:spPr/>
        <p:txBody>
          <a:bodyPr>
            <a:normAutofit/>
          </a:bodyPr>
          <a:lstStyle/>
          <a:p>
            <a:r>
              <a:rPr lang="en-US" dirty="0"/>
              <a:t>Can you model a classification problem?</a:t>
            </a:r>
          </a:p>
          <a:p>
            <a:pPr lvl="1"/>
            <a:r>
              <a:rPr lang="en-US" dirty="0"/>
              <a:t>What is the decision to make (target attribute)?</a:t>
            </a:r>
          </a:p>
          <a:p>
            <a:pPr lvl="1"/>
            <a:r>
              <a:rPr lang="en-US" dirty="0"/>
              <a:t>What is the unit of analysis (example)?</a:t>
            </a:r>
          </a:p>
          <a:p>
            <a:pPr lvl="1"/>
            <a:r>
              <a:rPr lang="en-US" dirty="0"/>
              <a:t>What attributes may be helpful for classification?</a:t>
            </a:r>
          </a:p>
          <a:p>
            <a:endParaRPr lang="en-US" dirty="0"/>
          </a:p>
          <a:p>
            <a:pPr lvl="1"/>
            <a:r>
              <a:rPr lang="en-US" dirty="0"/>
              <a:t>If you can’t think of any, check out the tasks in </a:t>
            </a:r>
            <a:r>
              <a:rPr lang="en-US" dirty="0" err="1"/>
              <a:t>Kaggle</a:t>
            </a:r>
            <a:r>
              <a:rPr lang="en-US" dirty="0"/>
              <a:t> competitions and see if there is any classification task</a:t>
            </a:r>
          </a:p>
          <a:p>
            <a:pPr lvl="2"/>
            <a:r>
              <a:rPr lang="en-US" dirty="0"/>
              <a:t>https://</a:t>
            </a:r>
            <a:r>
              <a:rPr lang="en-US" dirty="0" err="1"/>
              <a:t>www.kaggle.com</a:t>
            </a:r>
            <a:r>
              <a:rPr lang="en-US" dirty="0"/>
              <a:t>/competitions</a:t>
            </a:r>
          </a:p>
          <a:p>
            <a:endParaRPr lang="en-US" dirty="0"/>
          </a:p>
          <a:p>
            <a:endParaRPr lang="en-US" dirty="0"/>
          </a:p>
        </p:txBody>
      </p:sp>
    </p:spTree>
    <p:extLst>
      <p:ext uri="{BB962C8B-B14F-4D97-AF65-F5344CB8AC3E}">
        <p14:creationId xmlns:p14="http://schemas.microsoft.com/office/powerpoint/2010/main" val="63284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dirty="0"/>
              <a:t>Clustering</a:t>
            </a:r>
          </a:p>
        </p:txBody>
      </p:sp>
    </p:spTree>
    <p:extLst>
      <p:ext uri="{BB962C8B-B14F-4D97-AF65-F5344CB8AC3E}">
        <p14:creationId xmlns:p14="http://schemas.microsoft.com/office/powerpoint/2010/main" val="3962230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dirty="0"/>
              <a:t>CLUSTERING</a:t>
            </a:r>
          </a:p>
        </p:txBody>
      </p:sp>
      <p:sp>
        <p:nvSpPr>
          <p:cNvPr id="745475" name="Rectangle 3"/>
          <p:cNvSpPr>
            <a:spLocks noGrp="1" noChangeArrowheads="1"/>
          </p:cNvSpPr>
          <p:nvPr>
            <p:ph type="body" idx="1"/>
          </p:nvPr>
        </p:nvSpPr>
        <p:spPr>
          <a:xfrm>
            <a:off x="457200" y="1600200"/>
            <a:ext cx="5257800" cy="4525963"/>
          </a:xfrm>
        </p:spPr>
        <p:txBody>
          <a:bodyPr>
            <a:normAutofit fontScale="92500" lnSpcReduction="20000"/>
          </a:bodyPr>
          <a:lstStyle/>
          <a:p>
            <a:pPr marL="342900" indent="-342900">
              <a:lnSpc>
                <a:spcPct val="124000"/>
              </a:lnSpc>
            </a:pPr>
            <a:r>
              <a:rPr lang="en-US" dirty="0"/>
              <a:t>Given a set of data points, each having a set of attributes, and a similarity measure among them, find clusters such that</a:t>
            </a:r>
          </a:p>
          <a:p>
            <a:pPr lvl="1" indent="-342900">
              <a:lnSpc>
                <a:spcPct val="124000"/>
              </a:lnSpc>
            </a:pPr>
            <a:r>
              <a:rPr lang="en-US" dirty="0"/>
              <a:t>Data points in one cluster are more similar to one another.</a:t>
            </a:r>
          </a:p>
          <a:p>
            <a:pPr lvl="1" indent="-342900">
              <a:lnSpc>
                <a:spcPct val="124000"/>
              </a:lnSpc>
            </a:pPr>
            <a:r>
              <a:rPr lang="en-US" dirty="0"/>
              <a:t>Data points in separate clusters are less similar to one another.</a:t>
            </a:r>
          </a:p>
          <a:p>
            <a:pPr indent="-285750">
              <a:lnSpc>
                <a:spcPct val="124000"/>
              </a:lnSpc>
            </a:pPr>
            <a:r>
              <a:rPr lang="en-US" dirty="0"/>
              <a:t>Clustering is a type of </a:t>
            </a:r>
            <a:r>
              <a:rPr lang="en-US" b="1" dirty="0">
                <a:solidFill>
                  <a:srgbClr val="FF0000"/>
                </a:solidFill>
              </a:rPr>
              <a:t>unsupervised machine learning</a:t>
            </a:r>
          </a:p>
          <a:p>
            <a:pPr indent="-285750">
              <a:lnSpc>
                <a:spcPct val="124000"/>
              </a:lnSpc>
            </a:pPr>
            <a:endParaRPr lang="en-US" dirty="0"/>
          </a:p>
        </p:txBody>
      </p:sp>
      <p:grpSp>
        <p:nvGrpSpPr>
          <p:cNvPr id="4" name="Group 6"/>
          <p:cNvGrpSpPr>
            <a:grpSpLocks/>
          </p:cNvGrpSpPr>
          <p:nvPr/>
        </p:nvGrpSpPr>
        <p:grpSpPr bwMode="auto">
          <a:xfrm>
            <a:off x="5943600" y="2655887"/>
            <a:ext cx="3048000" cy="2678113"/>
            <a:chOff x="2160" y="2544"/>
            <a:chExt cx="1920" cy="1687"/>
          </a:xfrm>
        </p:grpSpPr>
        <p:sp>
          <p:nvSpPr>
            <p:cNvPr id="5"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1" name="Text Box 4"/>
          <p:cNvSpPr txBox="1">
            <a:spLocks noChangeArrowheads="1"/>
          </p:cNvSpPr>
          <p:nvPr/>
        </p:nvSpPr>
        <p:spPr bwMode="auto">
          <a:xfrm>
            <a:off x="6044682" y="1757362"/>
            <a:ext cx="2864887" cy="830997"/>
          </a:xfrm>
          <a:prstGeom prst="rect">
            <a:avLst/>
          </a:prstGeom>
          <a:solidFill>
            <a:schemeClr val="tx1"/>
          </a:solidFill>
          <a:ln>
            <a:solidFill>
              <a:schemeClr val="accent6">
                <a:lumMod val="75000"/>
              </a:schemeClr>
            </a:solidFill>
          </a:ln>
          <a:effectLst>
            <a:outerShdw blurRad="63500" dist="107763" dir="2700000" algn="ctr" rotWithShape="0">
              <a:schemeClr val="bg2">
                <a:alpha val="74998"/>
              </a:scheme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sz="2400" b="0" dirty="0">
                <a:solidFill>
                  <a:schemeClr val="bg1"/>
                </a:solidFill>
                <a:latin typeface="Times New Roman" charset="0"/>
              </a:rPr>
              <a:t>Intra cluster distances</a:t>
            </a:r>
          </a:p>
          <a:p>
            <a:pPr algn="ctr"/>
            <a:r>
              <a:rPr lang="en-US" sz="2400" b="0" dirty="0">
                <a:solidFill>
                  <a:schemeClr val="bg1"/>
                </a:solidFill>
                <a:latin typeface="Times New Roman" charset="0"/>
              </a:rPr>
              <a:t>are minimized</a:t>
            </a:r>
          </a:p>
        </p:txBody>
      </p:sp>
      <p:sp>
        <p:nvSpPr>
          <p:cNvPr id="32" name="Text Box 5"/>
          <p:cNvSpPr txBox="1">
            <a:spLocks noChangeArrowheads="1"/>
          </p:cNvSpPr>
          <p:nvPr/>
        </p:nvSpPr>
        <p:spPr bwMode="auto">
          <a:xfrm>
            <a:off x="6075176" y="5033962"/>
            <a:ext cx="2864887" cy="830997"/>
          </a:xfrm>
          <a:prstGeom prst="rect">
            <a:avLst/>
          </a:prstGeom>
          <a:solidFill>
            <a:schemeClr val="tx1"/>
          </a:solidFill>
          <a:ln>
            <a:solidFill>
              <a:schemeClr val="accent6">
                <a:lumMod val="75000"/>
              </a:schemeClr>
            </a:solidFill>
          </a:ln>
          <a:effectLst>
            <a:outerShdw blurRad="63500" dist="107763" dir="2700000" algn="ctr" rotWithShape="0">
              <a:schemeClr val="bg2">
                <a:alpha val="74998"/>
              </a:scheme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sz="2400" b="0" dirty="0">
                <a:solidFill>
                  <a:schemeClr val="bg1"/>
                </a:solidFill>
                <a:latin typeface="Times New Roman" charset="0"/>
              </a:rPr>
              <a:t>Inter cluster distances</a:t>
            </a:r>
          </a:p>
          <a:p>
            <a:pPr algn="ctr"/>
            <a:r>
              <a:rPr lang="en-US" sz="2400" b="0" dirty="0">
                <a:solidFill>
                  <a:schemeClr val="bg1"/>
                </a:solidFill>
                <a:latin typeface="Times New Roman" charset="0"/>
              </a:rPr>
              <a:t>are maximized</a:t>
            </a:r>
          </a:p>
        </p:txBody>
      </p:sp>
    </p:spTree>
    <p:extLst>
      <p:ext uri="{BB962C8B-B14F-4D97-AF65-F5344CB8AC3E}">
        <p14:creationId xmlns:p14="http://schemas.microsoft.com/office/powerpoint/2010/main" val="3273047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SIMILARITY MEASURES FOR CLUSTERING</a:t>
            </a:r>
          </a:p>
        </p:txBody>
      </p:sp>
      <p:sp>
        <p:nvSpPr>
          <p:cNvPr id="3" name="Content Placeholder 2"/>
          <p:cNvSpPr>
            <a:spLocks noGrp="1"/>
          </p:cNvSpPr>
          <p:nvPr>
            <p:ph idx="1"/>
          </p:nvPr>
        </p:nvSpPr>
        <p:spPr>
          <a:xfrm>
            <a:off x="457200" y="1600200"/>
            <a:ext cx="8229600" cy="4343399"/>
          </a:xfrm>
        </p:spPr>
        <p:txBody>
          <a:bodyPr>
            <a:normAutofit/>
          </a:bodyPr>
          <a:lstStyle/>
          <a:p>
            <a:pPr>
              <a:lnSpc>
                <a:spcPct val="90000"/>
              </a:lnSpc>
            </a:pPr>
            <a:r>
              <a:rPr lang="en-US" dirty="0"/>
              <a:t>Similarity Measures:</a:t>
            </a:r>
          </a:p>
          <a:p>
            <a:pPr lvl="1">
              <a:lnSpc>
                <a:spcPct val="90000"/>
              </a:lnSpc>
            </a:pPr>
            <a:r>
              <a:rPr lang="en-US" dirty="0"/>
              <a:t>Euclidean Distance if attributes are continuous.</a:t>
            </a:r>
          </a:p>
          <a:p>
            <a:pPr lvl="1">
              <a:lnSpc>
                <a:spcPct val="90000"/>
              </a:lnSpc>
            </a:pPr>
            <a:endParaRPr lang="en-US" dirty="0"/>
          </a:p>
          <a:p>
            <a:pPr lvl="1">
              <a:lnSpc>
                <a:spcPct val="90000"/>
              </a:lnSpc>
            </a:pPr>
            <a:endParaRPr lang="en-US" dirty="0"/>
          </a:p>
          <a:p>
            <a:pPr lvl="1">
              <a:lnSpc>
                <a:spcPct val="90000"/>
              </a:lnSpc>
            </a:pPr>
            <a:endParaRPr lang="en-US" dirty="0"/>
          </a:p>
          <a:p>
            <a:pPr lvl="1">
              <a:lnSpc>
                <a:spcPct val="90000"/>
              </a:lnSpc>
            </a:pPr>
            <a:r>
              <a:rPr lang="en-US" dirty="0"/>
              <a:t>Cosine similarity in some text mining applications.</a:t>
            </a:r>
          </a:p>
          <a:p>
            <a:pPr lvl="1">
              <a:lnSpc>
                <a:spcPct val="90000"/>
              </a:lnSpc>
            </a:pPr>
            <a:endParaRPr lang="en-US" dirty="0"/>
          </a:p>
          <a:p>
            <a:pPr lvl="1">
              <a:lnSpc>
                <a:spcPct val="90000"/>
              </a:lnSpc>
            </a:pPr>
            <a:endParaRPr lang="en-US" dirty="0"/>
          </a:p>
          <a:p>
            <a:pPr lvl="1">
              <a:lnSpc>
                <a:spcPct val="90000"/>
              </a:lnSpc>
            </a:pPr>
            <a:endParaRPr lang="en-US" dirty="0"/>
          </a:p>
          <a:p>
            <a:pPr lvl="1">
              <a:lnSpc>
                <a:spcPct val="90000"/>
              </a:lnSpc>
            </a:pPr>
            <a:r>
              <a:rPr lang="en-US" dirty="0"/>
              <a:t>Other Problem-specific Measures.</a:t>
            </a:r>
          </a:p>
        </p:txBody>
      </p:sp>
      <p:pic>
        <p:nvPicPr>
          <p:cNvPr id="4" name="Picture 3">
            <a:extLst>
              <a:ext uri="{FF2B5EF4-FFF2-40B4-BE49-F238E27FC236}">
                <a16:creationId xmlns:a16="http://schemas.microsoft.com/office/drawing/2014/main" id="{942AD0FF-F12F-5948-8E45-73AEF62841AA}"/>
              </a:ext>
            </a:extLst>
          </p:cNvPr>
          <p:cNvPicPr>
            <a:picLocks noChangeAspect="1"/>
          </p:cNvPicPr>
          <p:nvPr/>
        </p:nvPicPr>
        <p:blipFill>
          <a:blip r:embed="rId3">
            <a:lum bright="-70000"/>
          </a:blip>
          <a:stretch>
            <a:fillRect/>
          </a:stretch>
        </p:blipFill>
        <p:spPr>
          <a:xfrm>
            <a:off x="2971800" y="2506377"/>
            <a:ext cx="2755900" cy="914400"/>
          </a:xfrm>
          <a:prstGeom prst="rect">
            <a:avLst/>
          </a:prstGeom>
        </p:spPr>
      </p:pic>
      <p:pic>
        <p:nvPicPr>
          <p:cNvPr id="7" name="Picture 6">
            <a:extLst>
              <a:ext uri="{FF2B5EF4-FFF2-40B4-BE49-F238E27FC236}">
                <a16:creationId xmlns:a16="http://schemas.microsoft.com/office/drawing/2014/main" id="{5CA2B930-86FF-7849-8FE6-B85FED6F4448}"/>
              </a:ext>
            </a:extLst>
          </p:cNvPr>
          <p:cNvPicPr>
            <a:picLocks noChangeAspect="1"/>
          </p:cNvPicPr>
          <p:nvPr/>
        </p:nvPicPr>
        <p:blipFill>
          <a:blip r:embed="rId4">
            <a:alphaModFix/>
            <a:lum bright="-64000"/>
          </a:blip>
          <a:stretch>
            <a:fillRect/>
          </a:stretch>
        </p:blipFill>
        <p:spPr>
          <a:xfrm>
            <a:off x="2057400" y="4267200"/>
            <a:ext cx="4889500" cy="673100"/>
          </a:xfrm>
          <a:prstGeom prst="rect">
            <a:avLst/>
          </a:prstGeom>
        </p:spPr>
      </p:pic>
    </p:spTree>
    <p:extLst>
      <p:ext uri="{BB962C8B-B14F-4D97-AF65-F5344CB8AC3E}">
        <p14:creationId xmlns:p14="http://schemas.microsoft.com/office/powerpoint/2010/main" val="2716213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APPLICATION 1</a:t>
            </a:r>
          </a:p>
        </p:txBody>
      </p:sp>
      <p:sp>
        <p:nvSpPr>
          <p:cNvPr id="3" name="Content Placeholder 2"/>
          <p:cNvSpPr>
            <a:spLocks noGrp="1"/>
          </p:cNvSpPr>
          <p:nvPr>
            <p:ph idx="1"/>
          </p:nvPr>
        </p:nvSpPr>
        <p:spPr>
          <a:xfrm>
            <a:off x="457200" y="1600200"/>
            <a:ext cx="8229600" cy="5257800"/>
          </a:xfrm>
        </p:spPr>
        <p:txBody>
          <a:bodyPr>
            <a:normAutofit/>
          </a:bodyPr>
          <a:lstStyle/>
          <a:p>
            <a:r>
              <a:rPr lang="en-US" dirty="0"/>
              <a:t>Market / Customer segmentation: </a:t>
            </a:r>
          </a:p>
          <a:p>
            <a:pPr lvl="1"/>
            <a:r>
              <a:rPr lang="en-US" dirty="0"/>
              <a:t>Goal: to find the “subgroups” among a large customer base. </a:t>
            </a:r>
          </a:p>
          <a:p>
            <a:pPr lvl="1"/>
            <a:r>
              <a:rPr lang="en-US" dirty="0"/>
              <a:t>Approach: </a:t>
            </a:r>
          </a:p>
          <a:p>
            <a:pPr lvl="2"/>
            <a:r>
              <a:rPr lang="en-US" dirty="0"/>
              <a:t>collect some “attributes” about the customers, like their age, income, favorite brands, etc.</a:t>
            </a:r>
          </a:p>
          <a:p>
            <a:pPr lvl="2"/>
            <a:r>
              <a:rPr lang="en-US" dirty="0"/>
              <a:t>Calculate the “similarity” between the customers</a:t>
            </a:r>
          </a:p>
          <a:p>
            <a:pPr lvl="2"/>
            <a:r>
              <a:rPr lang="en-US" dirty="0"/>
              <a:t>“cluster” similar customers together</a:t>
            </a:r>
          </a:p>
        </p:txBody>
      </p:sp>
    </p:spTree>
    <p:extLst>
      <p:ext uri="{BB962C8B-B14F-4D97-AF65-F5344CB8AC3E}">
        <p14:creationId xmlns:p14="http://schemas.microsoft.com/office/powerpoint/2010/main" val="56003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CLUSTER MEAN?</a:t>
            </a:r>
          </a:p>
        </p:txBody>
      </p:sp>
      <p:sp>
        <p:nvSpPr>
          <p:cNvPr id="3" name="Content Placeholder 2"/>
          <p:cNvSpPr>
            <a:spLocks noGrp="1"/>
          </p:cNvSpPr>
          <p:nvPr>
            <p:ph idx="1"/>
          </p:nvPr>
        </p:nvSpPr>
        <p:spPr/>
        <p:txBody>
          <a:bodyPr>
            <a:normAutofit/>
          </a:bodyPr>
          <a:lstStyle/>
          <a:p>
            <a:pPr>
              <a:lnSpc>
                <a:spcPct val="110000"/>
              </a:lnSpc>
            </a:pPr>
            <a:r>
              <a:rPr lang="en-US" dirty="0"/>
              <a:t>Although clustering algorithm can group/cluster similar customers together, it </a:t>
            </a:r>
            <a:r>
              <a:rPr lang="en-US" u="sng" dirty="0"/>
              <a:t>does not tell us what each cluster means. </a:t>
            </a:r>
          </a:p>
          <a:p>
            <a:pPr>
              <a:lnSpc>
                <a:spcPct val="110000"/>
              </a:lnSpc>
            </a:pPr>
            <a:endParaRPr lang="en-US" u="sng" dirty="0"/>
          </a:p>
          <a:p>
            <a:pPr>
              <a:lnSpc>
                <a:spcPct val="110000"/>
              </a:lnSpc>
            </a:pPr>
            <a:r>
              <a:rPr lang="en-US" dirty="0"/>
              <a:t>Data analysts need to understand and interpret the meaning of clusters, e.g. one cluster may be interpreted as “tree huggers”, or “ money savers”, “luxury fans”, etc.</a:t>
            </a:r>
          </a:p>
        </p:txBody>
      </p:sp>
    </p:spTree>
    <p:extLst>
      <p:ext uri="{BB962C8B-B14F-4D97-AF65-F5344CB8AC3E}">
        <p14:creationId xmlns:p14="http://schemas.microsoft.com/office/powerpoint/2010/main" val="413918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3096" y="1447800"/>
            <a:ext cx="7617807" cy="4115110"/>
          </a:xfrm>
          <a:prstGeom prst="rect">
            <a:avLst/>
          </a:prstGeom>
        </p:spPr>
      </p:pic>
      <p:sp>
        <p:nvSpPr>
          <p:cNvPr id="4" name="Title 1"/>
          <p:cNvSpPr txBox="1">
            <a:spLocks/>
          </p:cNvSpPr>
          <p:nvPr/>
        </p:nvSpPr>
        <p:spPr>
          <a:xfrm>
            <a:off x="457200" y="274638"/>
            <a:ext cx="8229600" cy="8683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bg1">
                    <a:lumMod val="75000"/>
                    <a:lumOff val="25000"/>
                  </a:schemeClr>
                </a:solidFill>
                <a:latin typeface="Avenir Next" panose="020B0503020202020204" pitchFamily="34" charset="0"/>
              </a:rPr>
              <a:t>WHAT DOES A CLUSTER MEAN?</a:t>
            </a:r>
          </a:p>
        </p:txBody>
      </p:sp>
    </p:spTree>
    <p:extLst>
      <p:ext uri="{BB962C8B-B14F-4D97-AF65-F5344CB8AC3E}">
        <p14:creationId xmlns:p14="http://schemas.microsoft.com/office/powerpoint/2010/main" val="183644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 y="4367"/>
            <a:ext cx="5943600" cy="4728610"/>
          </a:xfrm>
          <a:prstGeom prst="rect">
            <a:avLst/>
          </a:prstGeom>
        </p:spPr>
      </p:pic>
      <p:pic>
        <p:nvPicPr>
          <p:cNvPr id="6" name="Picture 5"/>
          <p:cNvPicPr>
            <a:picLocks noChangeAspect="1"/>
          </p:cNvPicPr>
          <p:nvPr/>
        </p:nvPicPr>
        <p:blipFill>
          <a:blip r:embed="rId3"/>
          <a:stretch>
            <a:fillRect/>
          </a:stretch>
        </p:blipFill>
        <p:spPr>
          <a:xfrm>
            <a:off x="1485900" y="5029200"/>
            <a:ext cx="5715000" cy="1774236"/>
          </a:xfrm>
          <a:prstGeom prst="rect">
            <a:avLst/>
          </a:prstGeom>
        </p:spPr>
      </p:pic>
    </p:spTree>
    <p:extLst>
      <p:ext uri="{BB962C8B-B14F-4D97-AF65-F5344CB8AC3E}">
        <p14:creationId xmlns:p14="http://schemas.microsoft.com/office/powerpoint/2010/main" val="2176367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1693" y="533400"/>
            <a:ext cx="6760613" cy="5410200"/>
          </a:xfrm>
          <a:prstGeom prst="rect">
            <a:avLst/>
          </a:prstGeom>
        </p:spPr>
      </p:pic>
    </p:spTree>
    <p:extLst>
      <p:ext uri="{BB962C8B-B14F-4D97-AF65-F5344CB8AC3E}">
        <p14:creationId xmlns:p14="http://schemas.microsoft.com/office/powerpoint/2010/main" val="1388531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1-11-16 at 1.26.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04800"/>
            <a:ext cx="4955043" cy="5867400"/>
          </a:xfrm>
          <a:prstGeom prst="rect">
            <a:avLst/>
          </a:prstGeom>
        </p:spPr>
      </p:pic>
    </p:spTree>
    <p:extLst>
      <p:ext uri="{BB962C8B-B14F-4D97-AF65-F5344CB8AC3E}">
        <p14:creationId xmlns:p14="http://schemas.microsoft.com/office/powerpoint/2010/main" val="4224694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1-11-16 at 1.2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57200"/>
            <a:ext cx="4783046" cy="5791200"/>
          </a:xfrm>
          <a:prstGeom prst="rect">
            <a:avLst/>
          </a:prstGeom>
        </p:spPr>
      </p:pic>
    </p:spTree>
    <p:extLst>
      <p:ext uri="{BB962C8B-B14F-4D97-AF65-F5344CB8AC3E}">
        <p14:creationId xmlns:p14="http://schemas.microsoft.com/office/powerpoint/2010/main" val="376987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1-11-16 at 1.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04800"/>
            <a:ext cx="4998028" cy="5943600"/>
          </a:xfrm>
          <a:prstGeom prst="rect">
            <a:avLst/>
          </a:prstGeom>
        </p:spPr>
      </p:pic>
    </p:spTree>
    <p:extLst>
      <p:ext uri="{BB962C8B-B14F-4D97-AF65-F5344CB8AC3E}">
        <p14:creationId xmlns:p14="http://schemas.microsoft.com/office/powerpoint/2010/main" val="886477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dirty="0"/>
              <a:t>DISCUSSION QUESTION</a:t>
            </a:r>
          </a:p>
        </p:txBody>
      </p:sp>
      <p:sp>
        <p:nvSpPr>
          <p:cNvPr id="750595" name="Rectangle 3"/>
          <p:cNvSpPr>
            <a:spLocks noGrp="1" noChangeArrowheads="1"/>
          </p:cNvSpPr>
          <p:nvPr>
            <p:ph type="body" idx="1"/>
          </p:nvPr>
        </p:nvSpPr>
        <p:spPr/>
        <p:txBody>
          <a:bodyPr>
            <a:normAutofit/>
          </a:bodyPr>
          <a:lstStyle/>
          <a:p>
            <a:pPr marL="342900" indent="-342900">
              <a:lnSpc>
                <a:spcPct val="124000"/>
              </a:lnSpc>
            </a:pPr>
            <a:r>
              <a:rPr lang="en-US" dirty="0"/>
              <a:t>If you were managing a fund-raising campaign: </a:t>
            </a:r>
            <a:r>
              <a:rPr lang="en-US" i="1" dirty="0">
                <a:solidFill>
                  <a:schemeClr val="accent6">
                    <a:lumMod val="75000"/>
                  </a:schemeClr>
                </a:solidFill>
              </a:rPr>
              <a:t>Would you send the same messaging to each group?</a:t>
            </a:r>
          </a:p>
          <a:p>
            <a:pPr marL="342900" indent="-342900">
              <a:lnSpc>
                <a:spcPct val="124000"/>
              </a:lnSpc>
            </a:pPr>
            <a:r>
              <a:rPr lang="en-US" dirty="0"/>
              <a:t>Why or why not?</a:t>
            </a:r>
          </a:p>
          <a:p>
            <a:pPr marL="342900" indent="-342900">
              <a:lnSpc>
                <a:spcPct val="124000"/>
              </a:lnSpc>
            </a:pPr>
            <a:r>
              <a:rPr lang="en-US" dirty="0"/>
              <a:t>If different, how ?</a:t>
            </a:r>
          </a:p>
        </p:txBody>
      </p:sp>
    </p:spTree>
    <p:extLst>
      <p:ext uri="{BB962C8B-B14F-4D97-AF65-F5344CB8AC3E}">
        <p14:creationId xmlns:p14="http://schemas.microsoft.com/office/powerpoint/2010/main" val="2084316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dirty="0"/>
              <a:t>CLUSTERING: APPLICATION 2</a:t>
            </a:r>
          </a:p>
        </p:txBody>
      </p:sp>
      <p:sp>
        <p:nvSpPr>
          <p:cNvPr id="750595" name="Rectangle 3"/>
          <p:cNvSpPr>
            <a:spLocks noGrp="1" noChangeArrowheads="1"/>
          </p:cNvSpPr>
          <p:nvPr>
            <p:ph type="body" idx="1"/>
          </p:nvPr>
        </p:nvSpPr>
        <p:spPr/>
        <p:txBody>
          <a:bodyPr>
            <a:normAutofit/>
          </a:bodyPr>
          <a:lstStyle/>
          <a:p>
            <a:pPr marL="342900" indent="-342900">
              <a:lnSpc>
                <a:spcPct val="124000"/>
              </a:lnSpc>
            </a:pPr>
            <a:r>
              <a:rPr lang="en-US" dirty="0"/>
              <a:t>Document Clustering:</a:t>
            </a:r>
          </a:p>
          <a:p>
            <a:pPr marL="742950" lvl="1" indent="-285750">
              <a:lnSpc>
                <a:spcPct val="124000"/>
              </a:lnSpc>
            </a:pPr>
            <a:r>
              <a:rPr lang="en-US" dirty="0"/>
              <a:t>Goal: To find groups of documents that are similar to each other based on the important terms appearing in them.</a:t>
            </a:r>
          </a:p>
          <a:p>
            <a:pPr marL="742950" lvl="1" indent="-285750">
              <a:lnSpc>
                <a:spcPct val="124000"/>
              </a:lnSpc>
            </a:pPr>
            <a:r>
              <a:rPr lang="en-US" dirty="0"/>
              <a:t>Approach: To identify frequently occurring terms in each document. Form a similarity measure based on the frequencies of different terms. Use it to cluster.</a:t>
            </a:r>
          </a:p>
          <a:p>
            <a:pPr marL="742950" lvl="1" indent="-285750">
              <a:lnSpc>
                <a:spcPct val="124000"/>
              </a:lnSpc>
            </a:pPr>
            <a:r>
              <a:rPr lang="en-US" dirty="0"/>
              <a:t>Gain: Search engines can organize search results by document clusters.</a:t>
            </a:r>
          </a:p>
          <a:p>
            <a:pPr marL="742950" lvl="1" indent="-285750">
              <a:lnSpc>
                <a:spcPct val="124000"/>
              </a:lnSpc>
            </a:pPr>
            <a:r>
              <a:rPr lang="en-US" sz="2000" dirty="0">
                <a:hlinkClick r:id="rId3"/>
              </a:rPr>
              <a:t>https://news.google.com/</a:t>
            </a:r>
            <a:r>
              <a:rPr lang="en-US" sz="2000" dirty="0"/>
              <a:t> </a:t>
            </a:r>
          </a:p>
        </p:txBody>
      </p:sp>
    </p:spTree>
    <p:extLst>
      <p:ext uri="{BB962C8B-B14F-4D97-AF65-F5344CB8AC3E}">
        <p14:creationId xmlns:p14="http://schemas.microsoft.com/office/powerpoint/2010/main" val="183979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ENGINE BASED ON DOCUMENT CLUSTERING</a:t>
            </a:r>
          </a:p>
        </p:txBody>
      </p:sp>
      <p:sp>
        <p:nvSpPr>
          <p:cNvPr id="3" name="Content Placeholder 2"/>
          <p:cNvSpPr>
            <a:spLocks noGrp="1"/>
          </p:cNvSpPr>
          <p:nvPr>
            <p:ph idx="1"/>
          </p:nvPr>
        </p:nvSpPr>
        <p:spPr/>
        <p:txBody>
          <a:bodyPr/>
          <a:lstStyle/>
          <a:p>
            <a:r>
              <a:rPr lang="en-US" dirty="0">
                <a:hlinkClick r:id="rId2"/>
              </a:rPr>
              <a:t>http://search.carrot2.org/</a:t>
            </a:r>
            <a:endParaRPr lang="en-US" dirty="0"/>
          </a:p>
          <a:p>
            <a:endParaRPr lang="en-US" dirty="0"/>
          </a:p>
          <a:p>
            <a:r>
              <a:rPr lang="en-US" dirty="0"/>
              <a:t>Search “Amazon” and see the returned results organized into clusters with labels</a:t>
            </a:r>
          </a:p>
          <a:p>
            <a:endParaRPr lang="en-US" dirty="0"/>
          </a:p>
          <a:p>
            <a:r>
              <a:rPr lang="en-US" dirty="0"/>
              <a:t>The pioneer clustering-based search engine “</a:t>
            </a:r>
            <a:r>
              <a:rPr lang="en-US" dirty="0" err="1"/>
              <a:t>clusty</a:t>
            </a:r>
            <a:r>
              <a:rPr lang="en-US" dirty="0"/>
              <a:t>” was sold to Yippy, Inc.</a:t>
            </a:r>
          </a:p>
        </p:txBody>
      </p:sp>
    </p:spTree>
    <p:extLst>
      <p:ext uri="{BB962C8B-B14F-4D97-AF65-F5344CB8AC3E}">
        <p14:creationId xmlns:p14="http://schemas.microsoft.com/office/powerpoint/2010/main" val="154575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CARROT2 SEARCH ENGINE BASED ON DOCUMENT CLUSTERING</a:t>
            </a:r>
          </a:p>
        </p:txBody>
      </p:sp>
      <p:pic>
        <p:nvPicPr>
          <p:cNvPr id="4" name="Picture 3">
            <a:extLst>
              <a:ext uri="{FF2B5EF4-FFF2-40B4-BE49-F238E27FC236}">
                <a16:creationId xmlns:a16="http://schemas.microsoft.com/office/drawing/2014/main" id="{E1433C7C-8EEC-F94A-A25F-A5C90310B8C6}"/>
              </a:ext>
            </a:extLst>
          </p:cNvPr>
          <p:cNvPicPr>
            <a:picLocks noChangeAspect="1"/>
          </p:cNvPicPr>
          <p:nvPr/>
        </p:nvPicPr>
        <p:blipFill>
          <a:blip r:embed="rId2"/>
          <a:stretch>
            <a:fillRect/>
          </a:stretch>
        </p:blipFill>
        <p:spPr>
          <a:xfrm>
            <a:off x="723900" y="1600200"/>
            <a:ext cx="7696200" cy="4335757"/>
          </a:xfrm>
          <a:prstGeom prst="rect">
            <a:avLst/>
          </a:prstGeom>
        </p:spPr>
      </p:pic>
    </p:spTree>
    <p:extLst>
      <p:ext uri="{BB962C8B-B14F-4D97-AF65-F5344CB8AC3E}">
        <p14:creationId xmlns:p14="http://schemas.microsoft.com/office/powerpoint/2010/main" val="3811696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VS. CLUSTERING</a:t>
            </a:r>
          </a:p>
        </p:txBody>
      </p:sp>
      <p:sp>
        <p:nvSpPr>
          <p:cNvPr id="3" name="Content Placeholder 2"/>
          <p:cNvSpPr>
            <a:spLocks noGrp="1"/>
          </p:cNvSpPr>
          <p:nvPr>
            <p:ph idx="1"/>
          </p:nvPr>
        </p:nvSpPr>
        <p:spPr/>
        <p:txBody>
          <a:bodyPr/>
          <a:lstStyle/>
          <a:p>
            <a:r>
              <a:rPr lang="en-US" dirty="0"/>
              <a:t>Classification: supervised learning</a:t>
            </a:r>
          </a:p>
          <a:p>
            <a:r>
              <a:rPr lang="en-US" dirty="0"/>
              <a:t>Clustering: unsupervised learning</a:t>
            </a:r>
          </a:p>
          <a:p>
            <a:pPr lvl="1"/>
            <a:r>
              <a:rPr lang="en-US" dirty="0"/>
              <a:t>No training data.</a:t>
            </a:r>
          </a:p>
          <a:p>
            <a:pPr lvl="1"/>
            <a:r>
              <a:rPr lang="en-US" dirty="0"/>
              <a:t>No pre-defined target variable.</a:t>
            </a:r>
          </a:p>
          <a:p>
            <a:pPr lvl="1"/>
            <a:r>
              <a:rPr lang="en-US" dirty="0"/>
              <a:t>more suitable for exploratory analysis  for data sets that we don’t know much about</a:t>
            </a:r>
          </a:p>
          <a:p>
            <a:endParaRPr lang="en-US" dirty="0"/>
          </a:p>
        </p:txBody>
      </p:sp>
    </p:spTree>
    <p:extLst>
      <p:ext uri="{BB962C8B-B14F-4D97-AF65-F5344CB8AC3E}">
        <p14:creationId xmlns:p14="http://schemas.microsoft.com/office/powerpoint/2010/main" val="75275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A CLUSTERING AND CLASSIFICATION BE USED TOGETHER ?</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Yes, sometimes serve as the first step, to define the categories</a:t>
            </a:r>
          </a:p>
          <a:p>
            <a:pPr lvl="1"/>
            <a:r>
              <a:rPr lang="en-US" dirty="0"/>
              <a:t>E.g. after a customer base is clustered into three clusters, we can examine these clusters and “label” them as “tree huggers”, “savers”, and “luxury fans” categories</a:t>
            </a:r>
          </a:p>
          <a:p>
            <a:pPr lvl="1"/>
            <a:r>
              <a:rPr lang="en-US" dirty="0"/>
              <a:t>Given a new customer, we can predict which cluster this customer belongs to, based on his/her similarity with the members in each cluster.</a:t>
            </a:r>
          </a:p>
          <a:p>
            <a:endParaRPr lang="en-US" dirty="0"/>
          </a:p>
        </p:txBody>
      </p:sp>
    </p:spTree>
    <p:extLst>
      <p:ext uri="{BB962C8B-B14F-4D97-AF65-F5344CB8AC3E}">
        <p14:creationId xmlns:p14="http://schemas.microsoft.com/office/powerpoint/2010/main" val="8432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title"/>
          </p:nvPr>
        </p:nvSpPr>
        <p:spPr>
          <a:xfrm>
            <a:off x="203200" y="228600"/>
            <a:ext cx="8280400" cy="533400"/>
          </a:xfrm>
        </p:spPr>
        <p:txBody>
          <a:bodyPr>
            <a:normAutofit fontScale="90000"/>
          </a:bodyPr>
          <a:lstStyle/>
          <a:p>
            <a:r>
              <a:rPr lang="en-US" altLang="en-US" dirty="0"/>
              <a:t>WHAT IS DATA MINING?</a:t>
            </a:r>
          </a:p>
        </p:txBody>
      </p:sp>
      <p:sp>
        <p:nvSpPr>
          <p:cNvPr id="649220" name="Rectangle 4"/>
          <p:cNvSpPr>
            <a:spLocks noGrp="1" noChangeArrowheads="1"/>
          </p:cNvSpPr>
          <p:nvPr>
            <p:ph type="body" idx="1"/>
          </p:nvPr>
        </p:nvSpPr>
        <p:spPr>
          <a:xfrm>
            <a:off x="146050" y="1066800"/>
            <a:ext cx="8769350" cy="3124200"/>
          </a:xfrm>
        </p:spPr>
        <p:txBody>
          <a:bodyPr>
            <a:normAutofit fontScale="92500" lnSpcReduction="20000"/>
          </a:bodyPr>
          <a:lstStyle/>
          <a:p>
            <a:pPr>
              <a:lnSpc>
                <a:spcPct val="95000"/>
              </a:lnSpc>
            </a:pPr>
            <a:r>
              <a:rPr lang="en-US" altLang="en-US" sz="2800" dirty="0"/>
              <a:t>Data mining is the process of discovering patterns in large data sets involving methods at the intersection of machine learning, statistics, and database systems. (Wikipedia)</a:t>
            </a:r>
          </a:p>
          <a:p>
            <a:pPr>
              <a:lnSpc>
                <a:spcPct val="95000"/>
              </a:lnSpc>
            </a:pPr>
            <a:endParaRPr lang="en-US" altLang="en-US" sz="2800" dirty="0"/>
          </a:p>
          <a:p>
            <a:pPr>
              <a:lnSpc>
                <a:spcPct val="95000"/>
              </a:lnSpc>
            </a:pPr>
            <a:r>
              <a:rPr lang="en-US" altLang="en-US" sz="2800" dirty="0"/>
              <a:t>Data mining is an interdisciplinary subfield of computer science and statistics with an overall goal to extract information (with intelligent methods) from a data set and transform the information into a comprehensible structure for further use (Wikipedia)</a:t>
            </a:r>
          </a:p>
          <a:p>
            <a:pPr>
              <a:lnSpc>
                <a:spcPct val="95000"/>
              </a:lnSpc>
            </a:pPr>
            <a:endParaRPr lang="en-US" altLang="en-US" sz="2800" dirty="0"/>
          </a:p>
          <a:p>
            <a:pPr marL="457200" lvl="1" indent="0">
              <a:lnSpc>
                <a:spcPct val="95000"/>
              </a:lnSpc>
              <a:buNone/>
            </a:pPr>
            <a:endParaRPr lang="en-US" altLang="en-US" b="1" dirty="0"/>
          </a:p>
        </p:txBody>
      </p:sp>
      <p:pic>
        <p:nvPicPr>
          <p:cNvPr id="5" name="Picture 2" descr="Gregory Piatetsky-Shapi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684529"/>
            <a:ext cx="1066800" cy="121023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4">
            <a:extLst>
              <a:ext uri="{FF2B5EF4-FFF2-40B4-BE49-F238E27FC236}">
                <a16:creationId xmlns:a16="http://schemas.microsoft.com/office/drawing/2014/main" id="{E9955627-C6BF-7042-B487-620EB5FA2951}"/>
              </a:ext>
            </a:extLst>
          </p:cNvPr>
          <p:cNvSpPr txBox="1">
            <a:spLocks noChangeArrowheads="1"/>
          </p:cNvSpPr>
          <p:nvPr/>
        </p:nvSpPr>
        <p:spPr>
          <a:xfrm>
            <a:off x="146050" y="4572000"/>
            <a:ext cx="6407150" cy="1435294"/>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buFont typeface="Arial" panose="020B0604020202020204" pitchFamily="34" charset="0"/>
              <a:buNone/>
              <a:defRPr sz="3200" kern="1200">
                <a:solidFill>
                  <a:schemeClr val="bg1">
                    <a:lumMod val="75000"/>
                    <a:lumOff val="25000"/>
                  </a:schemeClr>
                </a:solidFill>
                <a:latin typeface="Avenir Next" panose="020B0503020202020204" pitchFamily="34" charset="0"/>
                <a:ea typeface="+mn-ea"/>
                <a:cs typeface="+mn-cs"/>
              </a:defRPr>
            </a:lvl1pPr>
            <a:lvl2pPr marL="457200" indent="0" algn="l" defTabSz="914400" rtl="0" eaLnBrk="1" latinLnBrk="0" hangingPunct="1">
              <a:spcBef>
                <a:spcPct val="20000"/>
              </a:spcBef>
              <a:buFont typeface="Arial" panose="020B0604020202020204" pitchFamily="34" charset="0"/>
              <a:buNone/>
              <a:defRPr sz="2800" kern="1200">
                <a:solidFill>
                  <a:schemeClr val="bg1">
                    <a:lumMod val="75000"/>
                    <a:lumOff val="25000"/>
                  </a:schemeClr>
                </a:solidFill>
                <a:latin typeface="Avenir Next" panose="020B0503020202020204" pitchFamily="34" charset="0"/>
                <a:ea typeface="+mn-ea"/>
                <a:cs typeface="+mn-cs"/>
              </a:defRPr>
            </a:lvl2pPr>
            <a:lvl3pPr marL="914400" indent="0" algn="l" defTabSz="914400" rtl="0" eaLnBrk="1" latinLnBrk="0" hangingPunct="1">
              <a:spcBef>
                <a:spcPct val="20000"/>
              </a:spcBef>
              <a:buFont typeface="Arial" panose="020B0604020202020204" pitchFamily="34" charset="0"/>
              <a:buNone/>
              <a:defRPr sz="2400" kern="1200">
                <a:solidFill>
                  <a:schemeClr val="bg1">
                    <a:lumMod val="75000"/>
                    <a:lumOff val="25000"/>
                  </a:schemeClr>
                </a:solidFill>
                <a:latin typeface="Avenir Next" panose="020B0503020202020204" pitchFamily="34" charset="0"/>
                <a:ea typeface="+mn-ea"/>
                <a:cs typeface="+mn-cs"/>
              </a:defRPr>
            </a:lvl3pPr>
            <a:lvl4pPr marL="1371600" indent="0" algn="l" defTabSz="914400" rtl="0" eaLnBrk="1" latinLnBrk="0" hangingPunct="1">
              <a:spcBef>
                <a:spcPct val="20000"/>
              </a:spcBef>
              <a:buFont typeface="Arial" panose="020B0604020202020204" pitchFamily="34" charset="0"/>
              <a:buNone/>
              <a:defRPr sz="2000" kern="1200">
                <a:solidFill>
                  <a:schemeClr val="bg1">
                    <a:lumMod val="75000"/>
                    <a:lumOff val="25000"/>
                  </a:schemeClr>
                </a:solidFill>
                <a:latin typeface="Avenir Next" panose="020B0503020202020204" pitchFamily="34" charset="0"/>
                <a:ea typeface="+mn-ea"/>
                <a:cs typeface="+mn-cs"/>
              </a:defRPr>
            </a:lvl4pPr>
            <a:lvl5pPr marL="1828800" indent="0" algn="l" defTabSz="914400" rtl="0" eaLnBrk="1" latinLnBrk="0" hangingPunct="1">
              <a:spcBef>
                <a:spcPct val="20000"/>
              </a:spcBef>
              <a:buFont typeface="Arial" panose="020B0604020202020204" pitchFamily="34" charset="0"/>
              <a:buNone/>
              <a:defRPr sz="2000" kern="1200">
                <a:solidFill>
                  <a:schemeClr val="bg1">
                    <a:lumMod val="75000"/>
                    <a:lumOff val="25000"/>
                  </a:schemeClr>
                </a:solidFill>
                <a:latin typeface="Avenir Next" panose="020B0503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5000"/>
              </a:lnSpc>
            </a:pPr>
            <a:r>
              <a:rPr lang="en-US" altLang="en-US" sz="2800" dirty="0"/>
              <a:t>“Non-trivial extraction of implicit, previously unknown and potentially useful information from data” - </a:t>
            </a:r>
            <a:r>
              <a:rPr lang="en-US" sz="2800" dirty="0"/>
              <a:t>Gregory </a:t>
            </a:r>
            <a:r>
              <a:rPr lang="en-US" sz="2800" dirty="0" err="1"/>
              <a:t>Piatetsky</a:t>
            </a:r>
            <a:r>
              <a:rPr lang="en-US" sz="2800" dirty="0"/>
              <a:t>-Shapiro, founder of </a:t>
            </a:r>
            <a:r>
              <a:rPr lang="en-US" sz="2800" dirty="0" err="1"/>
              <a:t>kdnuggets.com</a:t>
            </a:r>
            <a:endParaRPr lang="en-US" sz="2800" dirty="0"/>
          </a:p>
          <a:p>
            <a:pPr>
              <a:lnSpc>
                <a:spcPct val="95000"/>
              </a:lnSpc>
            </a:pPr>
            <a:endParaRPr lang="en-US" altLang="en-US" sz="2800" dirty="0"/>
          </a:p>
          <a:p>
            <a:pPr lvl="1">
              <a:lnSpc>
                <a:spcPct val="95000"/>
              </a:lnSpc>
            </a:pPr>
            <a:endParaRPr lang="en-US" altLang="en-US" b="1" dirty="0"/>
          </a:p>
        </p:txBody>
      </p:sp>
    </p:spTree>
    <p:extLst>
      <p:ext uri="{BB962C8B-B14F-4D97-AF65-F5344CB8AC3E}">
        <p14:creationId xmlns:p14="http://schemas.microsoft.com/office/powerpoint/2010/main" val="1292473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MODEL A CLUSTERING TASK</a:t>
            </a:r>
          </a:p>
        </p:txBody>
      </p:sp>
      <p:sp>
        <p:nvSpPr>
          <p:cNvPr id="3" name="Content Placeholder 2"/>
          <p:cNvSpPr>
            <a:spLocks noGrp="1"/>
          </p:cNvSpPr>
          <p:nvPr>
            <p:ph idx="1"/>
          </p:nvPr>
        </p:nvSpPr>
        <p:spPr/>
        <p:txBody>
          <a:bodyPr/>
          <a:lstStyle/>
          <a:p>
            <a:r>
              <a:rPr lang="en-US" dirty="0"/>
              <a:t>Describe a useful application in which clustering techniques can be used for pattern discovery and prediction. </a:t>
            </a:r>
          </a:p>
        </p:txBody>
      </p:sp>
    </p:spTree>
    <p:extLst>
      <p:ext uri="{BB962C8B-B14F-4D97-AF65-F5344CB8AC3E}">
        <p14:creationId xmlns:p14="http://schemas.microsoft.com/office/powerpoint/2010/main" val="3347292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a:bodyPr>
          <a:lstStyle/>
          <a:p>
            <a:r>
              <a:rPr lang="en-US" altLang="en-US" dirty="0"/>
              <a:t>Association Rule Mining</a:t>
            </a:r>
          </a:p>
        </p:txBody>
      </p:sp>
    </p:spTree>
    <p:extLst>
      <p:ext uri="{BB962C8B-B14F-4D97-AF65-F5344CB8AC3E}">
        <p14:creationId xmlns:p14="http://schemas.microsoft.com/office/powerpoint/2010/main" val="2405653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a:bodyPr>
          <a:lstStyle/>
          <a:p>
            <a:r>
              <a:rPr lang="en-US" altLang="en-US" dirty="0"/>
              <a:t>ASSOCIATION RULE MINING</a:t>
            </a:r>
          </a:p>
        </p:txBody>
      </p:sp>
      <p:sp>
        <p:nvSpPr>
          <p:cNvPr id="754691" name="Rectangle 3"/>
          <p:cNvSpPr>
            <a:spLocks noGrp="1" noChangeArrowheads="1"/>
          </p:cNvSpPr>
          <p:nvPr>
            <p:ph type="body" idx="1"/>
          </p:nvPr>
        </p:nvSpPr>
        <p:spPr>
          <a:xfrm>
            <a:off x="457200" y="1600200"/>
            <a:ext cx="8229600" cy="2209799"/>
          </a:xfrm>
        </p:spPr>
        <p:txBody>
          <a:bodyPr/>
          <a:lstStyle/>
          <a:p>
            <a:r>
              <a:rPr lang="en-US" altLang="en-US" dirty="0"/>
              <a:t>Given a set of transactions, find </a:t>
            </a:r>
          </a:p>
          <a:p>
            <a:pPr lvl="1"/>
            <a:r>
              <a:rPr lang="en-US" altLang="en-US" dirty="0"/>
              <a:t>items that co-occur frequently</a:t>
            </a:r>
          </a:p>
          <a:p>
            <a:pPr lvl="1"/>
            <a:r>
              <a:rPr lang="en-US" altLang="en-US" dirty="0"/>
              <a:t>rules like “if a customer bought </a:t>
            </a:r>
            <a:r>
              <a:rPr lang="en-US" altLang="en-US" i="1" dirty="0"/>
              <a:t>x</a:t>
            </a:r>
            <a:r>
              <a:rPr lang="en-US" altLang="en-US" dirty="0"/>
              <a:t>, he or she would buy </a:t>
            </a:r>
            <a:r>
              <a:rPr lang="en-US" altLang="en-US" i="1" dirty="0"/>
              <a:t>y</a:t>
            </a:r>
            <a:r>
              <a:rPr lang="en-US" altLang="en-US" dirty="0"/>
              <a:t> too”</a:t>
            </a:r>
          </a:p>
        </p:txBody>
      </p:sp>
      <p:graphicFrame>
        <p:nvGraphicFramePr>
          <p:cNvPr id="754692" name="Object 4"/>
          <p:cNvGraphicFramePr>
            <a:graphicFrameLocks noChangeAspect="1"/>
          </p:cNvGraphicFramePr>
          <p:nvPr>
            <p:extLst>
              <p:ext uri="{D42A27DB-BD31-4B8C-83A1-F6EECF244321}">
                <p14:modId xmlns:p14="http://schemas.microsoft.com/office/powerpoint/2010/main" val="1027755858"/>
              </p:ext>
            </p:extLst>
          </p:nvPr>
        </p:nvGraphicFramePr>
        <p:xfrm>
          <a:off x="381000" y="4343400"/>
          <a:ext cx="4181475" cy="2152650"/>
        </p:xfrm>
        <a:graphic>
          <a:graphicData uri="http://schemas.openxmlformats.org/presentationml/2006/ole">
            <mc:AlternateContent xmlns:mc="http://schemas.openxmlformats.org/markup-compatibility/2006">
              <mc:Choice xmlns:v="urn:schemas-microsoft-com:vml" Requires="v">
                <p:oleObj spid="_x0000_s4556" name="Document" r:id="rId3" imgW="3823200" imgH="1999080" progId="Word.Document.8">
                  <p:embed/>
                </p:oleObj>
              </mc:Choice>
              <mc:Fallback>
                <p:oleObj name="Document" r:id="rId3" imgW="3823200" imgH="19990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343400"/>
                        <a:ext cx="4181475" cy="2152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54693" name="Text Box 5"/>
          <p:cNvSpPr txBox="1">
            <a:spLocks noChangeArrowheads="1"/>
          </p:cNvSpPr>
          <p:nvPr/>
        </p:nvSpPr>
        <p:spPr bwMode="auto">
          <a:xfrm>
            <a:off x="4909625" y="5105400"/>
            <a:ext cx="3035575" cy="984885"/>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altLang="en-US" sz="2000" b="0" dirty="0">
                <a:solidFill>
                  <a:schemeClr val="bg1"/>
                </a:solidFill>
                <a:latin typeface="Times New Roman" pitchFamily="18" charset="0"/>
              </a:rPr>
              <a:t>Strong rules</a:t>
            </a:r>
          </a:p>
          <a:p>
            <a:r>
              <a:rPr lang="en-US" altLang="en-US" sz="2000" b="0" dirty="0">
                <a:latin typeface="Times New Roman" pitchFamily="18" charset="0"/>
              </a:rPr>
              <a:t>    </a:t>
            </a:r>
            <a:r>
              <a:rPr lang="en-US" altLang="en-US" sz="1800" dirty="0">
                <a:solidFill>
                  <a:srgbClr val="CC0000"/>
                </a:solidFill>
                <a:latin typeface="Tahoma" pitchFamily="34" charset="0"/>
              </a:rPr>
              <a:t>{Milk} --&gt; {Coke}</a:t>
            </a:r>
          </a:p>
          <a:p>
            <a:r>
              <a:rPr lang="en-US" altLang="en-US" sz="1800" dirty="0">
                <a:solidFill>
                  <a:srgbClr val="CC0000"/>
                </a:solidFill>
                <a:latin typeface="Tahoma" pitchFamily="34" charset="0"/>
              </a:rPr>
              <a:t>    {Diaper, Milk} --&gt; {Beer}</a:t>
            </a:r>
            <a:endParaRPr lang="en-US" altLang="en-US" sz="2400" b="0" dirty="0">
              <a:latin typeface="Times New Roman" pitchFamily="18" charset="0"/>
            </a:endParaRPr>
          </a:p>
        </p:txBody>
      </p:sp>
    </p:spTree>
    <p:extLst>
      <p:ext uri="{BB962C8B-B14F-4D97-AF65-F5344CB8AC3E}">
        <p14:creationId xmlns:p14="http://schemas.microsoft.com/office/powerpoint/2010/main" val="2031064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4359AF53-98DF-43B1-907A-E8BF369A6DEB}" type="slidenum">
              <a:rPr lang="en-US"/>
              <a:pPr/>
              <a:t>43</a:t>
            </a:fld>
            <a:endParaRPr lang="en-US"/>
          </a:p>
        </p:txBody>
      </p:sp>
      <p:sp>
        <p:nvSpPr>
          <p:cNvPr id="21507" name="Rectangle 2"/>
          <p:cNvSpPr>
            <a:spLocks noGrp="1" noChangeArrowheads="1"/>
          </p:cNvSpPr>
          <p:nvPr>
            <p:ph type="title"/>
          </p:nvPr>
        </p:nvSpPr>
        <p:spPr/>
        <p:txBody>
          <a:bodyPr>
            <a:normAutofit/>
          </a:bodyPr>
          <a:lstStyle/>
          <a:p>
            <a:pPr eaLnBrk="1" hangingPunct="1"/>
            <a:r>
              <a:rPr lang="en-US" sz="4000" dirty="0"/>
              <a:t>FREQUENT ITEMSETS </a:t>
            </a:r>
          </a:p>
        </p:txBody>
      </p:sp>
      <p:sp>
        <p:nvSpPr>
          <p:cNvPr id="21508" name="Rectangle 3"/>
          <p:cNvSpPr>
            <a:spLocks noGrp="1" noChangeArrowheads="1"/>
          </p:cNvSpPr>
          <p:nvPr>
            <p:ph type="body" idx="1"/>
          </p:nvPr>
        </p:nvSpPr>
        <p:spPr>
          <a:xfrm>
            <a:off x="685800" y="1524000"/>
            <a:ext cx="4648200" cy="5029200"/>
          </a:xfrm>
        </p:spPr>
        <p:txBody>
          <a:bodyPr/>
          <a:lstStyle/>
          <a:p>
            <a:pPr eaLnBrk="1" hangingPunct="1">
              <a:lnSpc>
                <a:spcPct val="90000"/>
              </a:lnSpc>
            </a:pPr>
            <a:r>
              <a:rPr lang="en-US" sz="2800" dirty="0" err="1"/>
              <a:t>Itemset</a:t>
            </a:r>
            <a:endParaRPr lang="en-US" sz="2800" dirty="0"/>
          </a:p>
          <a:p>
            <a:pPr lvl="1" eaLnBrk="1" hangingPunct="1">
              <a:lnSpc>
                <a:spcPct val="90000"/>
              </a:lnSpc>
            </a:pPr>
            <a:r>
              <a:rPr lang="en-US" sz="2400" dirty="0"/>
              <a:t>a collection of one or more items</a:t>
            </a:r>
          </a:p>
          <a:p>
            <a:pPr lvl="1" eaLnBrk="1" hangingPunct="1">
              <a:lnSpc>
                <a:spcPct val="90000"/>
              </a:lnSpc>
            </a:pPr>
            <a:r>
              <a:rPr lang="en-US" sz="2400" dirty="0"/>
              <a:t>k-</a:t>
            </a:r>
            <a:r>
              <a:rPr lang="en-US" sz="2400" dirty="0" err="1"/>
              <a:t>itemset</a:t>
            </a:r>
            <a:r>
              <a:rPr lang="en-US" sz="2400" dirty="0"/>
              <a:t> contains k items</a:t>
            </a:r>
          </a:p>
          <a:p>
            <a:pPr eaLnBrk="1" hangingPunct="1">
              <a:lnSpc>
                <a:spcPct val="90000"/>
              </a:lnSpc>
            </a:pPr>
            <a:r>
              <a:rPr lang="en-US" sz="2800" dirty="0"/>
              <a:t>1-itemset: </a:t>
            </a:r>
          </a:p>
          <a:p>
            <a:pPr lvl="1" eaLnBrk="1" hangingPunct="1">
              <a:lnSpc>
                <a:spcPct val="90000"/>
              </a:lnSpc>
            </a:pPr>
            <a:r>
              <a:rPr lang="en-US" sz="2400" dirty="0"/>
              <a:t>{A}:3, {B}:3, {C}:2, {D}:4, {E}:3, {F}:2</a:t>
            </a:r>
          </a:p>
          <a:p>
            <a:pPr eaLnBrk="1" hangingPunct="1">
              <a:lnSpc>
                <a:spcPct val="90000"/>
              </a:lnSpc>
            </a:pPr>
            <a:r>
              <a:rPr lang="en-US" sz="2800" dirty="0"/>
              <a:t>2-itemset:</a:t>
            </a:r>
          </a:p>
          <a:p>
            <a:pPr lvl="1" eaLnBrk="1" hangingPunct="1">
              <a:lnSpc>
                <a:spcPct val="90000"/>
              </a:lnSpc>
            </a:pPr>
            <a:r>
              <a:rPr lang="en-US" sz="2400" dirty="0"/>
              <a:t>{A,B}:1; {A,D}:3</a:t>
            </a:r>
          </a:p>
          <a:p>
            <a:pPr eaLnBrk="1" hangingPunct="1">
              <a:lnSpc>
                <a:spcPct val="90000"/>
              </a:lnSpc>
            </a:pPr>
            <a:r>
              <a:rPr lang="en-US" sz="2800" dirty="0"/>
              <a:t>3-itemset:</a:t>
            </a:r>
          </a:p>
          <a:p>
            <a:pPr lvl="1" eaLnBrk="1" hangingPunct="1">
              <a:lnSpc>
                <a:spcPct val="90000"/>
              </a:lnSpc>
            </a:pPr>
            <a:r>
              <a:rPr lang="en-US" sz="2400" dirty="0"/>
              <a:t>{A,B,C}:0; {B,E,F}=2</a:t>
            </a:r>
          </a:p>
        </p:txBody>
      </p:sp>
      <p:graphicFrame>
        <p:nvGraphicFramePr>
          <p:cNvPr id="136206" name="Group 14"/>
          <p:cNvGraphicFramePr>
            <a:graphicFrameLocks noGrp="1"/>
          </p:cNvGraphicFramePr>
          <p:nvPr/>
        </p:nvGraphicFramePr>
        <p:xfrm>
          <a:off x="5334000" y="2057400"/>
          <a:ext cx="3352800" cy="2133601"/>
        </p:xfrm>
        <a:graphic>
          <a:graphicData uri="http://schemas.openxmlformats.org/drawingml/2006/table">
            <a:tbl>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B,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A, D,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4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Times New Roman" pitchFamily="18" charset="0"/>
                          <a:cs typeface="Times New Roman" pitchFamily="18" charset="0"/>
                        </a:rPr>
                        <a:t>B, C, D,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343400"/>
            <a:ext cx="3057525" cy="2295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18410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6"/>
          <p:cNvSpPr>
            <a:spLocks noGrp="1"/>
          </p:cNvSpPr>
          <p:nvPr>
            <p:ph type="sldNum" sz="quarter" idx="12"/>
          </p:nvPr>
        </p:nvSpPr>
        <p:spPr>
          <a:noFill/>
        </p:spPr>
        <p:txBody>
          <a:bodyPr/>
          <a:lstStyle/>
          <a:p>
            <a:fld id="{D8F74786-40B8-459C-8F7F-8226ED8FBC0E}" type="slidenum">
              <a:rPr lang="en-US"/>
              <a:pPr/>
              <a:t>44</a:t>
            </a:fld>
            <a:endParaRPr lang="en-US"/>
          </a:p>
        </p:txBody>
      </p:sp>
      <p:sp>
        <p:nvSpPr>
          <p:cNvPr id="22531" name="Rectangle 2"/>
          <p:cNvSpPr>
            <a:spLocks noGrp="1" noChangeArrowheads="1"/>
          </p:cNvSpPr>
          <p:nvPr>
            <p:ph type="title"/>
          </p:nvPr>
        </p:nvSpPr>
        <p:spPr>
          <a:xfrm>
            <a:off x="381000" y="601638"/>
            <a:ext cx="7696200" cy="609600"/>
          </a:xfrm>
        </p:spPr>
        <p:txBody>
          <a:bodyPr>
            <a:noAutofit/>
          </a:bodyPr>
          <a:lstStyle/>
          <a:p>
            <a:pPr eaLnBrk="1" hangingPunct="1"/>
            <a:r>
              <a:rPr lang="en-US" sz="4000" dirty="0"/>
              <a:t>ASSOCIATION RULES</a:t>
            </a:r>
          </a:p>
        </p:txBody>
      </p:sp>
      <p:sp>
        <p:nvSpPr>
          <p:cNvPr id="22532" name="Rectangle 3"/>
          <p:cNvSpPr>
            <a:spLocks noGrp="1" noChangeArrowheads="1"/>
          </p:cNvSpPr>
          <p:nvPr>
            <p:ph type="body" sz="half" idx="1"/>
          </p:nvPr>
        </p:nvSpPr>
        <p:spPr>
          <a:xfrm>
            <a:off x="381000" y="1524000"/>
            <a:ext cx="7848600" cy="1981200"/>
          </a:xfrm>
        </p:spPr>
        <p:txBody>
          <a:bodyPr/>
          <a:lstStyle/>
          <a:p>
            <a:pPr eaLnBrk="1" hangingPunct="1"/>
            <a:r>
              <a:rPr lang="en-US" sz="2800" dirty="0"/>
              <a:t>Association Rule</a:t>
            </a:r>
          </a:p>
          <a:p>
            <a:pPr lvl="1" eaLnBrk="1" hangingPunct="1"/>
            <a:r>
              <a:rPr lang="en-US" sz="2400" dirty="0"/>
              <a:t>an implication of the form X </a:t>
            </a:r>
            <a:r>
              <a:rPr lang="en-US" sz="2400" dirty="0">
                <a:sym typeface="Wingdings" charset="2"/>
              </a:rPr>
              <a:t> Y, </a:t>
            </a:r>
          </a:p>
          <a:p>
            <a:pPr marL="457200" lvl="1" indent="0" eaLnBrk="1" hangingPunct="1">
              <a:buNone/>
            </a:pPr>
            <a:r>
              <a:rPr lang="en-US" sz="2400" dirty="0">
                <a:sym typeface="Wingdings" charset="2"/>
              </a:rPr>
              <a:t>    where X and Y are </a:t>
            </a:r>
            <a:r>
              <a:rPr lang="en-US" sz="2400" dirty="0" err="1">
                <a:sym typeface="Wingdings" charset="2"/>
              </a:rPr>
              <a:t>itemsets</a:t>
            </a:r>
            <a:r>
              <a:rPr lang="en-US" sz="2400" dirty="0">
                <a:sym typeface="Wingdings" charset="2"/>
              </a:rPr>
              <a:t>, </a:t>
            </a:r>
          </a:p>
          <a:p>
            <a:pPr marL="457200" lvl="1" indent="0" eaLnBrk="1" hangingPunct="1">
              <a:buNone/>
            </a:pPr>
            <a:r>
              <a:rPr lang="en-US" sz="2400" dirty="0">
                <a:sym typeface="Wingdings" charset="2"/>
              </a:rPr>
              <a:t>    e.g. </a:t>
            </a:r>
            <a:r>
              <a:rPr lang="en-US" dirty="0"/>
              <a:t>{ E, F } </a:t>
            </a:r>
            <a:r>
              <a:rPr lang="en-US" dirty="0">
                <a:sym typeface="Wingdings" charset="2"/>
              </a:rPr>
              <a:t> { B }</a:t>
            </a:r>
          </a:p>
          <a:p>
            <a:pPr marL="457200" lvl="1" indent="0" eaLnBrk="1" hangingPunct="1">
              <a:buNone/>
            </a:pPr>
            <a:endParaRPr lang="en-US" dirty="0">
              <a:sym typeface="Wingdings" charset="2"/>
            </a:endParaRPr>
          </a:p>
        </p:txBody>
      </p:sp>
      <p:graphicFrame>
        <p:nvGraphicFramePr>
          <p:cNvPr id="137268" name="Group 52"/>
          <p:cNvGraphicFramePr>
            <a:graphicFrameLocks noGrp="1"/>
          </p:cNvGraphicFramePr>
          <p:nvPr>
            <p:ph sz="half" idx="2"/>
            <p:extLst>
              <p:ext uri="{D42A27DB-BD31-4B8C-83A1-F6EECF244321}">
                <p14:modId xmlns:p14="http://schemas.microsoft.com/office/powerpoint/2010/main" val="219593103"/>
              </p:ext>
            </p:extLst>
          </p:nvPr>
        </p:nvGraphicFramePr>
        <p:xfrm>
          <a:off x="5410200" y="3817962"/>
          <a:ext cx="3124200" cy="2209802"/>
        </p:xfrm>
        <a:graphic>
          <a:graphicData uri="http://schemas.openxmlformats.org/drawingml/2006/table">
            <a:tbl>
              <a:tblPr/>
              <a:tblGrid>
                <a:gridCol w="1562100">
                  <a:extLst>
                    <a:ext uri="{9D8B030D-6E8A-4147-A177-3AD203B41FA5}">
                      <a16:colId xmlns:a16="http://schemas.microsoft.com/office/drawing/2014/main" val="20000"/>
                    </a:ext>
                  </a:extLst>
                </a:gridCol>
                <a:gridCol w="1562100">
                  <a:extLst>
                    <a:ext uri="{9D8B030D-6E8A-4147-A177-3AD203B41FA5}">
                      <a16:colId xmlns:a16="http://schemas.microsoft.com/office/drawing/2014/main" val="20001"/>
                    </a:ext>
                  </a:extLst>
                </a:gridCol>
              </a:tblGrid>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hlink"/>
                          </a:solidFill>
                          <a:effectLst/>
                          <a:latin typeface="Times New Roman" pitchFamily="18" charset="0"/>
                          <a:cs typeface="Times New Roman" pitchFamily="18" charset="0"/>
                        </a:rPr>
                        <a:t>Transaction-id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a:ln>
                            <a:noFill/>
                          </a:ln>
                          <a:solidFill>
                            <a:schemeClr val="hlink"/>
                          </a:solidFill>
                          <a:effectLst/>
                          <a:latin typeface="Times New Roman" pitchFamily="18" charset="0"/>
                          <a:cs typeface="Times New Roman" pitchFamily="18" charset="0"/>
                        </a:rPr>
                        <a:t>Items bought</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10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A, B,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94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20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A, C, D</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7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lumMod val="75000"/>
                              <a:lumOff val="25000"/>
                            </a:schemeClr>
                          </a:solidFill>
                          <a:effectLst/>
                          <a:latin typeface="Times New Roman" pitchFamily="18" charset="0"/>
                          <a:cs typeface="Times New Roman" pitchFamily="18" charset="0"/>
                        </a:rPr>
                        <a:t>30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A, D, E</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lumMod val="75000"/>
                              <a:lumOff val="25000"/>
                            </a:schemeClr>
                          </a:solidFill>
                          <a:effectLst/>
                          <a:latin typeface="Times New Roman" pitchFamily="18" charset="0"/>
                          <a:cs typeface="Times New Roman" pitchFamily="18" charset="0"/>
                        </a:rPr>
                        <a:t>40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B,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76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lumMod val="75000"/>
                              <a:lumOff val="25000"/>
                            </a:schemeClr>
                          </a:solidFill>
                          <a:effectLst/>
                          <a:latin typeface="Times New Roman" pitchFamily="18" charset="0"/>
                          <a:cs typeface="Times New Roman" pitchFamily="18" charset="0"/>
                        </a:rPr>
                        <a:t>50</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75000"/>
                              <a:lumOff val="25000"/>
                            </a:schemeClr>
                          </a:solidFill>
                          <a:effectLst/>
                          <a:latin typeface="Times New Roman" pitchFamily="18" charset="0"/>
                          <a:cs typeface="Times New Roman" pitchFamily="18" charset="0"/>
                        </a:rPr>
                        <a:t>B, C, D, E, F</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Text Box 29"/>
          <p:cNvSpPr txBox="1">
            <a:spLocks noChangeArrowheads="1"/>
          </p:cNvSpPr>
          <p:nvPr/>
        </p:nvSpPr>
        <p:spPr bwMode="auto">
          <a:xfrm>
            <a:off x="1828800" y="3581400"/>
            <a:ext cx="2682875" cy="2031325"/>
          </a:xfrm>
          <a:prstGeom prst="rect">
            <a:avLst/>
          </a:prstGeom>
          <a:noFill/>
          <a:ln w="9525">
            <a:noFill/>
            <a:miter lim="800000"/>
            <a:headEnd/>
            <a:tailEnd/>
          </a:ln>
        </p:spPr>
        <p:txBody>
          <a:bodyPr>
            <a:spAutoFit/>
          </a:bodyPr>
          <a:lstStyle/>
          <a:p>
            <a:r>
              <a:rPr lang="en-US" dirty="0">
                <a:solidFill>
                  <a:schemeClr val="bg1">
                    <a:lumMod val="75000"/>
                    <a:lumOff val="25000"/>
                  </a:schemeClr>
                </a:solidFill>
              </a:rPr>
              <a:t>Example Rules:</a:t>
            </a:r>
          </a:p>
          <a:p>
            <a:r>
              <a:rPr lang="en-US" dirty="0">
                <a:solidFill>
                  <a:schemeClr val="bg1">
                    <a:lumMod val="75000"/>
                    <a:lumOff val="25000"/>
                  </a:schemeClr>
                </a:solidFill>
              </a:rPr>
              <a:t>{B, E} </a:t>
            </a:r>
            <a:r>
              <a:rPr lang="en-US" dirty="0">
                <a:solidFill>
                  <a:schemeClr val="bg1">
                    <a:lumMod val="75000"/>
                    <a:lumOff val="25000"/>
                  </a:schemeClr>
                </a:solidFill>
                <a:sym typeface="Wingdings" charset="2"/>
              </a:rPr>
              <a:t> {F}</a:t>
            </a:r>
          </a:p>
          <a:p>
            <a:r>
              <a:rPr lang="en-US" dirty="0">
                <a:solidFill>
                  <a:schemeClr val="bg1">
                    <a:lumMod val="75000"/>
                    <a:lumOff val="25000"/>
                  </a:schemeClr>
                </a:solidFill>
                <a:sym typeface="Wingdings" charset="2"/>
              </a:rPr>
              <a:t>{E, F}  {B}</a:t>
            </a:r>
          </a:p>
          <a:p>
            <a:r>
              <a:rPr lang="en-US" dirty="0">
                <a:solidFill>
                  <a:schemeClr val="bg1">
                    <a:lumMod val="75000"/>
                    <a:lumOff val="25000"/>
                  </a:schemeClr>
                </a:solidFill>
                <a:sym typeface="Wingdings" charset="2"/>
              </a:rPr>
              <a:t>{B, F}  {E}</a:t>
            </a:r>
          </a:p>
          <a:p>
            <a:r>
              <a:rPr lang="en-US" dirty="0">
                <a:solidFill>
                  <a:schemeClr val="bg1">
                    <a:lumMod val="75000"/>
                    <a:lumOff val="25000"/>
                  </a:schemeClr>
                </a:solidFill>
                <a:sym typeface="Wingdings" charset="2"/>
              </a:rPr>
              <a:t>{B}  {E, F}</a:t>
            </a:r>
          </a:p>
          <a:p>
            <a:r>
              <a:rPr lang="en-US" dirty="0">
                <a:solidFill>
                  <a:schemeClr val="bg1">
                    <a:lumMod val="75000"/>
                    <a:lumOff val="25000"/>
                  </a:schemeClr>
                </a:solidFill>
                <a:sym typeface="Wingdings" charset="2"/>
              </a:rPr>
              <a:t>{E}  {B, F}</a:t>
            </a:r>
          </a:p>
          <a:p>
            <a:r>
              <a:rPr lang="en-US" dirty="0">
                <a:solidFill>
                  <a:schemeClr val="bg1">
                    <a:lumMod val="75000"/>
                    <a:lumOff val="25000"/>
                  </a:schemeClr>
                </a:solidFill>
                <a:sym typeface="Wingdings" charset="2"/>
              </a:rPr>
              <a:t>{F}  {B, E}</a:t>
            </a:r>
            <a:endParaRPr lang="en-US" dirty="0">
              <a:solidFill>
                <a:schemeClr val="bg1">
                  <a:lumMod val="75000"/>
                  <a:lumOff val="25000"/>
                </a:schemeClr>
              </a:solidFill>
            </a:endParaRPr>
          </a:p>
        </p:txBody>
      </p:sp>
      <p:sp>
        <p:nvSpPr>
          <p:cNvPr id="2" name="TextBox 1"/>
          <p:cNvSpPr txBox="1"/>
          <p:nvPr/>
        </p:nvSpPr>
        <p:spPr>
          <a:xfrm>
            <a:off x="507202" y="4145731"/>
            <a:ext cx="962526" cy="1200329"/>
          </a:xfrm>
          <a:prstGeom prst="rect">
            <a:avLst/>
          </a:prstGeom>
          <a:noFill/>
        </p:spPr>
        <p:txBody>
          <a:bodyPr wrap="square" rtlCol="0">
            <a:spAutoFit/>
          </a:bodyPr>
          <a:lstStyle/>
          <a:p>
            <a:r>
              <a:rPr lang="en-US" dirty="0">
                <a:solidFill>
                  <a:schemeClr val="bg1">
                    <a:lumMod val="75000"/>
                    <a:lumOff val="25000"/>
                  </a:schemeClr>
                </a:solidFill>
              </a:rPr>
              <a:t>LHS: </a:t>
            </a:r>
          </a:p>
          <a:p>
            <a:r>
              <a:rPr lang="en-US" dirty="0">
                <a:solidFill>
                  <a:schemeClr val="bg1">
                    <a:lumMod val="75000"/>
                    <a:lumOff val="25000"/>
                  </a:schemeClr>
                </a:solidFill>
              </a:rPr>
              <a:t>Left-Hand Side</a:t>
            </a:r>
          </a:p>
        </p:txBody>
      </p:sp>
      <p:sp>
        <p:nvSpPr>
          <p:cNvPr id="8" name="TextBox 7"/>
          <p:cNvSpPr txBox="1"/>
          <p:nvPr/>
        </p:nvSpPr>
        <p:spPr>
          <a:xfrm>
            <a:off x="4038600" y="4156695"/>
            <a:ext cx="962526" cy="1200329"/>
          </a:xfrm>
          <a:prstGeom prst="rect">
            <a:avLst/>
          </a:prstGeom>
          <a:noFill/>
        </p:spPr>
        <p:txBody>
          <a:bodyPr wrap="square" rtlCol="0">
            <a:spAutoFit/>
          </a:bodyPr>
          <a:lstStyle/>
          <a:p>
            <a:r>
              <a:rPr lang="en-US" dirty="0">
                <a:solidFill>
                  <a:schemeClr val="bg1">
                    <a:lumMod val="75000"/>
                    <a:lumOff val="25000"/>
                  </a:schemeClr>
                </a:solidFill>
              </a:rPr>
              <a:t>RHS: </a:t>
            </a:r>
          </a:p>
          <a:p>
            <a:r>
              <a:rPr lang="en-US" dirty="0">
                <a:solidFill>
                  <a:schemeClr val="bg1">
                    <a:lumMod val="75000"/>
                    <a:lumOff val="25000"/>
                  </a:schemeClr>
                </a:solidFill>
              </a:rPr>
              <a:t>Right-Hand Side</a:t>
            </a:r>
          </a:p>
        </p:txBody>
      </p:sp>
      <p:cxnSp>
        <p:nvCxnSpPr>
          <p:cNvPr id="4" name="Straight Arrow Connector 3"/>
          <p:cNvCxnSpPr>
            <a:stCxn id="2" idx="3"/>
          </p:cNvCxnSpPr>
          <p:nvPr/>
        </p:nvCxnSpPr>
        <p:spPr bwMode="auto">
          <a:xfrm>
            <a:off x="1469728" y="4745896"/>
            <a:ext cx="356937" cy="1846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3733800" y="4920228"/>
            <a:ext cx="3048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13978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 MINING APPLICATION 1: </a:t>
            </a:r>
            <a:br>
              <a:rPr lang="en-US" dirty="0"/>
            </a:br>
            <a:r>
              <a:rPr lang="en-US" dirty="0"/>
              <a:t>MARKETING AND SALES PROMOTION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131968" cy="4572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95998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noAutofit/>
          </a:bodyPr>
          <a:lstStyle/>
          <a:p>
            <a:r>
              <a:rPr lang="en-US" sz="4000" dirty="0"/>
              <a:t>AR MINING APPLICATION 2: </a:t>
            </a:r>
            <a:br>
              <a:rPr lang="en-US" sz="4000" dirty="0"/>
            </a:br>
            <a:r>
              <a:rPr lang="en-US" sz="4000" dirty="0"/>
              <a:t>SHELF MANAGEMENT</a:t>
            </a:r>
          </a:p>
        </p:txBody>
      </p:sp>
      <p:sp>
        <p:nvSpPr>
          <p:cNvPr id="757763" name="Rectangle 3"/>
          <p:cNvSpPr>
            <a:spLocks noGrp="1" noChangeArrowheads="1"/>
          </p:cNvSpPr>
          <p:nvPr>
            <p:ph type="body" idx="1"/>
          </p:nvPr>
        </p:nvSpPr>
        <p:spPr/>
        <p:txBody>
          <a:bodyPr>
            <a:normAutofit/>
          </a:bodyPr>
          <a:lstStyle/>
          <a:p>
            <a:pPr marL="342900" indent="-342900"/>
            <a:r>
              <a:rPr lang="en-US"/>
              <a:t>Supermarket shelf management.</a:t>
            </a:r>
          </a:p>
          <a:p>
            <a:pPr marL="742950" lvl="1" indent="-285750"/>
            <a:r>
              <a:rPr lang="en-US"/>
              <a:t>Goal: To identify items that are bought together by sufficiently many customers.</a:t>
            </a:r>
          </a:p>
          <a:p>
            <a:pPr marL="742950" lvl="1" indent="-285750"/>
            <a:r>
              <a:rPr lang="en-US"/>
              <a:t>Approach: Process the point-of-sale data collected with barcode scanners to find dependencies among items.</a:t>
            </a:r>
          </a:p>
          <a:p>
            <a:pPr marL="742950" lvl="1" indent="-285750"/>
            <a:r>
              <a:rPr lang="en-US"/>
              <a:t>A classic rule --</a:t>
            </a:r>
          </a:p>
          <a:p>
            <a:pPr marL="1143000" lvl="2" indent="-228600"/>
            <a:r>
              <a:rPr lang="en-US"/>
              <a:t>If a customer buys diaper and milk, then he is very likely to buy beer.</a:t>
            </a:r>
          </a:p>
          <a:p>
            <a:pPr marL="1143000" lvl="2" indent="-228600"/>
            <a:r>
              <a:rPr lang="en-US"/>
              <a:t>So, don</a:t>
            </a:r>
            <a:r>
              <a:rPr lang="ja-JP" altLang="en-US">
                <a:latin typeface="Arial"/>
              </a:rPr>
              <a:t>’</a:t>
            </a:r>
            <a:r>
              <a:rPr lang="en-US"/>
              <a:t>t be surprised if you find six-packs stacked next to diapers!</a:t>
            </a:r>
            <a:endParaRPr lang="en-US" sz="2800"/>
          </a:p>
        </p:txBody>
      </p:sp>
    </p:spTree>
    <p:extLst>
      <p:ext uri="{BB962C8B-B14F-4D97-AF65-F5344CB8AC3E}">
        <p14:creationId xmlns:p14="http://schemas.microsoft.com/office/powerpoint/2010/main" val="89698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a:xfrm>
            <a:off x="381000" y="304800"/>
            <a:ext cx="8305800" cy="990600"/>
          </a:xfrm>
        </p:spPr>
        <p:txBody>
          <a:bodyPr>
            <a:normAutofit fontScale="90000"/>
          </a:bodyPr>
          <a:lstStyle/>
          <a:p>
            <a:r>
              <a:rPr lang="en-US" sz="4000" dirty="0"/>
              <a:t>AR MINING APPLICATION 3: </a:t>
            </a:r>
            <a:br>
              <a:rPr lang="en-US" sz="4000" dirty="0"/>
            </a:br>
            <a:r>
              <a:rPr lang="en-US" sz="4000" dirty="0"/>
              <a:t>INVENTORY MANAGEMENT</a:t>
            </a:r>
          </a:p>
        </p:txBody>
      </p:sp>
      <p:sp>
        <p:nvSpPr>
          <p:cNvPr id="759811" name="Rectangle 3"/>
          <p:cNvSpPr>
            <a:spLocks noGrp="1" noChangeArrowheads="1"/>
          </p:cNvSpPr>
          <p:nvPr>
            <p:ph type="body" idx="1"/>
          </p:nvPr>
        </p:nvSpPr>
        <p:spPr/>
        <p:txBody>
          <a:bodyPr/>
          <a:lstStyle/>
          <a:p>
            <a:r>
              <a:rPr lang="en-US" sz="2400" dirty="0"/>
              <a:t>Inventory Management:</a:t>
            </a:r>
          </a:p>
          <a:p>
            <a:pPr lvl="1"/>
            <a:r>
              <a:rPr lang="en-US" sz="2400" dirty="0"/>
              <a:t>Goal: A consumer appliance repair company wants to anticipate the nature of repairs on its consumer products and keep the service vehicles equipped with right parts to reduce on number of visits to consumer households.</a:t>
            </a:r>
          </a:p>
          <a:p>
            <a:pPr lvl="1"/>
            <a:r>
              <a:rPr lang="en-US" sz="2400" dirty="0"/>
              <a:t>Approach: Process the data on tools and parts required in previous repairs at different consumer locations and discover the co-occurrence patterns.</a:t>
            </a:r>
          </a:p>
        </p:txBody>
      </p:sp>
    </p:spTree>
    <p:extLst>
      <p:ext uri="{BB962C8B-B14F-4D97-AF65-F5344CB8AC3E}">
        <p14:creationId xmlns:p14="http://schemas.microsoft.com/office/powerpoint/2010/main" val="4145473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a:t>EXERCISE: </a:t>
            </a:r>
            <a:br>
              <a:rPr lang="en-US" dirty="0"/>
            </a:br>
            <a:r>
              <a:rPr lang="en-US" dirty="0"/>
              <a:t>MODEL AN AR MINING TASK</a:t>
            </a:r>
          </a:p>
        </p:txBody>
      </p:sp>
      <p:sp>
        <p:nvSpPr>
          <p:cNvPr id="3" name="Content Placeholder 2"/>
          <p:cNvSpPr>
            <a:spLocks noGrp="1"/>
          </p:cNvSpPr>
          <p:nvPr>
            <p:ph idx="1"/>
          </p:nvPr>
        </p:nvSpPr>
        <p:spPr>
          <a:xfrm>
            <a:off x="457200" y="1600200"/>
            <a:ext cx="8229600" cy="4525963"/>
          </a:xfrm>
        </p:spPr>
        <p:txBody>
          <a:bodyPr/>
          <a:lstStyle/>
          <a:p>
            <a:r>
              <a:rPr lang="en-US" dirty="0"/>
              <a:t>Describe a useful application in which association rule mining techniques can be used for pattern discovery and prediction.</a:t>
            </a:r>
          </a:p>
        </p:txBody>
      </p:sp>
    </p:spTree>
    <p:extLst>
      <p:ext uri="{BB962C8B-B14F-4D97-AF65-F5344CB8AC3E}">
        <p14:creationId xmlns:p14="http://schemas.microsoft.com/office/powerpoint/2010/main" val="3243476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IMPROVE DATA STORY TELLING SKILLS?</a:t>
            </a:r>
          </a:p>
        </p:txBody>
      </p:sp>
      <p:sp>
        <p:nvSpPr>
          <p:cNvPr id="3" name="Content Placeholder 2"/>
          <p:cNvSpPr>
            <a:spLocks noGrp="1"/>
          </p:cNvSpPr>
          <p:nvPr>
            <p:ph idx="1"/>
          </p:nvPr>
        </p:nvSpPr>
        <p:spPr>
          <a:xfrm>
            <a:off x="457200" y="1600201"/>
            <a:ext cx="8229600" cy="1905000"/>
          </a:xfrm>
        </p:spPr>
        <p:txBody>
          <a:bodyPr>
            <a:normAutofit/>
          </a:bodyPr>
          <a:lstStyle/>
          <a:p>
            <a:r>
              <a:rPr lang="en-US" dirty="0"/>
              <a:t>Some general data science books may be fun to read and can improve your data story telling skills, such as Edward </a:t>
            </a:r>
            <a:r>
              <a:rPr lang="en-US" dirty="0" err="1"/>
              <a:t>Tufte’s</a:t>
            </a:r>
            <a:r>
              <a:rPr lang="en-US" dirty="0"/>
              <a:t> books on data presentation and visualization</a:t>
            </a:r>
          </a:p>
        </p:txBody>
      </p:sp>
      <p:pic>
        <p:nvPicPr>
          <p:cNvPr id="4" name="Picture 4" descr="Product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679070"/>
            <a:ext cx="2133600" cy="213360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Product Det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714239"/>
            <a:ext cx="2133600" cy="2133601"/>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8" descr="Product Detai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706033"/>
            <a:ext cx="2133600" cy="21336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4749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143000"/>
          </a:xfrm>
        </p:spPr>
        <p:txBody>
          <a:bodyPr>
            <a:normAutofit fontScale="90000"/>
          </a:bodyPr>
          <a:lstStyle/>
          <a:p>
            <a:r>
              <a:rPr lang="en-US" dirty="0"/>
              <a:t>WHERE ARE DATA MINING TECHNIQUES USED</a:t>
            </a:r>
          </a:p>
        </p:txBody>
      </p:sp>
      <p:sp>
        <p:nvSpPr>
          <p:cNvPr id="3" name="Content Placeholder 2"/>
          <p:cNvSpPr>
            <a:spLocks noGrp="1"/>
          </p:cNvSpPr>
          <p:nvPr>
            <p:ph idx="1"/>
          </p:nvPr>
        </p:nvSpPr>
        <p:spPr>
          <a:xfrm>
            <a:off x="381000" y="1447800"/>
            <a:ext cx="8229600" cy="4525963"/>
          </a:xfrm>
        </p:spPr>
        <p:txBody>
          <a:bodyPr>
            <a:normAutofit/>
          </a:bodyPr>
          <a:lstStyle/>
          <a:p>
            <a:r>
              <a:rPr lang="en-US" dirty="0"/>
              <a:t>Data Mining in Finance</a:t>
            </a:r>
          </a:p>
          <a:p>
            <a:pPr lvl="1"/>
            <a:r>
              <a:rPr lang="en-US" sz="1900" dirty="0"/>
              <a:t>Collecting and analyzing customer behavior data helps banks identify risks and launch relevant services and products.</a:t>
            </a:r>
          </a:p>
          <a:p>
            <a:pPr lvl="1"/>
            <a:r>
              <a:rPr lang="en-US" sz="1900" dirty="0"/>
              <a:t>Identifies fraudulent or non-fraudulent transactions. </a:t>
            </a:r>
          </a:p>
          <a:p>
            <a:r>
              <a:rPr lang="en-US" dirty="0"/>
              <a:t> Data Mining in Healthcare</a:t>
            </a:r>
          </a:p>
          <a:p>
            <a:pPr lvl="1"/>
            <a:r>
              <a:rPr lang="en-US" sz="1900" dirty="0"/>
              <a:t>Identify high risk patients for special services.</a:t>
            </a:r>
          </a:p>
          <a:p>
            <a:pPr lvl="1"/>
            <a:r>
              <a:rPr lang="en-US" sz="1900" dirty="0"/>
              <a:t>Discovers the relationships between diseases and the effectiveness of treatments. </a:t>
            </a:r>
          </a:p>
          <a:p>
            <a:r>
              <a:rPr lang="en-US" dirty="0"/>
              <a:t>Data Mining in Telecommunication</a:t>
            </a:r>
          </a:p>
          <a:p>
            <a:pPr lvl="1"/>
            <a:r>
              <a:rPr lang="en-US" sz="1900" dirty="0"/>
              <a:t>Reduce customer churn by understanding demographic characteristics and predicting customer behavior.</a:t>
            </a:r>
          </a:p>
        </p:txBody>
      </p:sp>
      <p:sp>
        <p:nvSpPr>
          <p:cNvPr id="5" name="Rectangle 4"/>
          <p:cNvSpPr/>
          <p:nvPr/>
        </p:nvSpPr>
        <p:spPr>
          <a:xfrm>
            <a:off x="6400800" y="6553200"/>
            <a:ext cx="2819400" cy="215444"/>
          </a:xfrm>
          <a:prstGeom prst="rect">
            <a:avLst/>
          </a:prstGeom>
        </p:spPr>
        <p:txBody>
          <a:bodyPr wrap="square">
            <a:spAutoFit/>
          </a:bodyPr>
          <a:lstStyle/>
          <a:p>
            <a:r>
              <a:rPr lang="en-US" sz="800" dirty="0"/>
              <a:t>https://data-flair.training/blogs/data-mining-applications/</a:t>
            </a:r>
          </a:p>
        </p:txBody>
      </p:sp>
    </p:spTree>
    <p:extLst>
      <p:ext uri="{BB962C8B-B14F-4D97-AF65-F5344CB8AC3E}">
        <p14:creationId xmlns:p14="http://schemas.microsoft.com/office/powerpoint/2010/main" val="41423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1143000"/>
          </a:xfrm>
        </p:spPr>
        <p:txBody>
          <a:bodyPr>
            <a:normAutofit fontScale="90000"/>
          </a:bodyPr>
          <a:lstStyle/>
          <a:p>
            <a:r>
              <a:rPr lang="en-US" dirty="0"/>
              <a:t>WHERE ARE DATA MINING TECHNIQUES USED</a:t>
            </a:r>
          </a:p>
        </p:txBody>
      </p:sp>
      <p:sp>
        <p:nvSpPr>
          <p:cNvPr id="3" name="Content Placeholder 2"/>
          <p:cNvSpPr>
            <a:spLocks noGrp="1"/>
          </p:cNvSpPr>
          <p:nvPr>
            <p:ph idx="1"/>
          </p:nvPr>
        </p:nvSpPr>
        <p:spPr>
          <a:xfrm>
            <a:off x="381000" y="1447800"/>
            <a:ext cx="8229600" cy="4525963"/>
          </a:xfrm>
        </p:spPr>
        <p:txBody>
          <a:bodyPr>
            <a:normAutofit fontScale="92500" lnSpcReduction="10000"/>
          </a:bodyPr>
          <a:lstStyle/>
          <a:p>
            <a:r>
              <a:rPr lang="en-US" dirty="0"/>
              <a:t>Data Mining in Marketing and Sales</a:t>
            </a:r>
          </a:p>
          <a:p>
            <a:pPr lvl="1"/>
            <a:r>
              <a:rPr lang="en-US" sz="1900" dirty="0"/>
              <a:t>Perform market basket analysis to provide information on what product combinations have to purchased together. This information helps businesses promote their most profitable products and maximize the profit. </a:t>
            </a:r>
          </a:p>
          <a:p>
            <a:r>
              <a:rPr lang="en-US" dirty="0"/>
              <a:t>Data Mining in E-commerce</a:t>
            </a:r>
          </a:p>
          <a:p>
            <a:pPr lvl="1"/>
            <a:r>
              <a:rPr lang="en-US" sz="1900" dirty="0"/>
              <a:t>Many E-commerce companies are using data mining to offer cross-sells through their websites. One of the most famous of these is, of course, Amazon. They use sophisticated mining techniques to drive their ‘People who viewed that product. Also liked this’ functionality.</a:t>
            </a:r>
            <a:endParaRPr lang="en-US" sz="2300" dirty="0"/>
          </a:p>
          <a:p>
            <a:r>
              <a:rPr lang="en-US" dirty="0"/>
              <a:t>Data Mining in Retail</a:t>
            </a:r>
          </a:p>
          <a:p>
            <a:pPr lvl="1"/>
            <a:r>
              <a:rPr lang="en-US" sz="1900" dirty="0"/>
              <a:t>Generally, retailers segment customers into ‘</a:t>
            </a:r>
            <a:r>
              <a:rPr lang="en-US" sz="1900" dirty="0" err="1"/>
              <a:t>Recency</a:t>
            </a:r>
            <a:r>
              <a:rPr lang="en-US" sz="1900" dirty="0"/>
              <a:t>, Frequency, Monetary’ groups. They then target marketing and promotions to those different groups. </a:t>
            </a:r>
          </a:p>
          <a:p>
            <a:pPr lvl="1"/>
            <a:r>
              <a:rPr lang="en-US" sz="1900" dirty="0"/>
              <a:t>Large retailers like Walmart utilize information on store footfall, advertising campaign even weather forecast to predict sales and stock up accordingly.</a:t>
            </a:r>
          </a:p>
        </p:txBody>
      </p:sp>
      <p:sp>
        <p:nvSpPr>
          <p:cNvPr id="5" name="Rectangle 4"/>
          <p:cNvSpPr/>
          <p:nvPr/>
        </p:nvSpPr>
        <p:spPr>
          <a:xfrm>
            <a:off x="6400800" y="6553200"/>
            <a:ext cx="2819400" cy="215444"/>
          </a:xfrm>
          <a:prstGeom prst="rect">
            <a:avLst/>
          </a:prstGeom>
        </p:spPr>
        <p:txBody>
          <a:bodyPr wrap="square">
            <a:spAutoFit/>
          </a:bodyPr>
          <a:lstStyle/>
          <a:p>
            <a:r>
              <a:rPr lang="en-US" sz="800" dirty="0"/>
              <a:t>https://data-flair.training/blogs/data-mining-applications/</a:t>
            </a:r>
          </a:p>
        </p:txBody>
      </p:sp>
    </p:spTree>
    <p:extLst>
      <p:ext uri="{BB962C8B-B14F-4D97-AF65-F5344CB8AC3E}">
        <p14:creationId xmlns:p14="http://schemas.microsoft.com/office/powerpoint/2010/main" val="3406616158"/>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DATA MINING TASKS</a:t>
            </a:r>
          </a:p>
        </p:txBody>
      </p:sp>
      <p:sp>
        <p:nvSpPr>
          <p:cNvPr id="3" name="Content Placeholder 2"/>
          <p:cNvSpPr>
            <a:spLocks noGrp="1"/>
          </p:cNvSpPr>
          <p:nvPr>
            <p:ph idx="1"/>
          </p:nvPr>
        </p:nvSpPr>
        <p:spPr/>
        <p:txBody>
          <a:bodyPr/>
          <a:lstStyle/>
          <a:p>
            <a:r>
              <a:rPr lang="en-US" dirty="0"/>
              <a:t>Classification</a:t>
            </a:r>
          </a:p>
          <a:p>
            <a:endParaRPr lang="en-US" dirty="0"/>
          </a:p>
          <a:p>
            <a:r>
              <a:rPr lang="en-US" dirty="0"/>
              <a:t>Clustering</a:t>
            </a:r>
          </a:p>
          <a:p>
            <a:endParaRPr lang="en-US" dirty="0"/>
          </a:p>
          <a:p>
            <a:r>
              <a:rPr lang="en-US" dirty="0"/>
              <a:t>Association rule mining</a:t>
            </a:r>
          </a:p>
        </p:txBody>
      </p:sp>
    </p:spTree>
    <p:extLst>
      <p:ext uri="{BB962C8B-B14F-4D97-AF65-F5344CB8AC3E}">
        <p14:creationId xmlns:p14="http://schemas.microsoft.com/office/powerpoint/2010/main" val="3105767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2E19-922E-4FBC-AB22-99513AD61480}"/>
              </a:ext>
            </a:extLst>
          </p:cNvPr>
          <p:cNvSpPr>
            <a:spLocks noGrp="1"/>
          </p:cNvSpPr>
          <p:nvPr>
            <p:ph type="title"/>
          </p:nvPr>
        </p:nvSpPr>
        <p:spPr>
          <a:xfrm>
            <a:off x="457200" y="274638"/>
            <a:ext cx="8229600" cy="1143000"/>
          </a:xfrm>
        </p:spPr>
        <p:txBody>
          <a:bodyPr anchor="ctr">
            <a:normAutofit/>
          </a:bodyPr>
          <a:lstStyle/>
          <a:p>
            <a:r>
              <a:rPr lang="en-US" b="0" i="0">
                <a:effectLst/>
              </a:rPr>
              <a:t>All Machine Learning Models </a:t>
            </a:r>
            <a:endParaRPr lang="en-US" dirty="0"/>
          </a:p>
        </p:txBody>
      </p:sp>
      <p:pic>
        <p:nvPicPr>
          <p:cNvPr id="5" name="Content Placeholder 4">
            <a:extLst>
              <a:ext uri="{FF2B5EF4-FFF2-40B4-BE49-F238E27FC236}">
                <a16:creationId xmlns:a16="http://schemas.microsoft.com/office/drawing/2014/main" id="{78D84A93-7096-4C7A-8CB2-7CC1AFCCC5C1}"/>
              </a:ext>
            </a:extLst>
          </p:cNvPr>
          <p:cNvPicPr>
            <a:picLocks noGrp="1" noChangeAspect="1"/>
          </p:cNvPicPr>
          <p:nvPr>
            <p:ph idx="1"/>
          </p:nvPr>
        </p:nvPicPr>
        <p:blipFill>
          <a:blip r:embed="rId2"/>
          <a:stretch>
            <a:fillRect/>
          </a:stretch>
        </p:blipFill>
        <p:spPr>
          <a:xfrm>
            <a:off x="0" y="1295400"/>
            <a:ext cx="9144000" cy="5029200"/>
          </a:xfrm>
          <a:noFill/>
        </p:spPr>
      </p:pic>
    </p:spTree>
    <p:extLst>
      <p:ext uri="{BB962C8B-B14F-4D97-AF65-F5344CB8AC3E}">
        <p14:creationId xmlns:p14="http://schemas.microsoft.com/office/powerpoint/2010/main" val="81978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noAutofit/>
          </a:bodyPr>
          <a:lstStyle/>
          <a:p>
            <a:r>
              <a:rPr lang="en-US" dirty="0"/>
              <a:t>Classification</a:t>
            </a:r>
          </a:p>
        </p:txBody>
      </p:sp>
    </p:spTree>
    <p:extLst>
      <p:ext uri="{BB962C8B-B14F-4D97-AF65-F5344CB8AC3E}">
        <p14:creationId xmlns:p14="http://schemas.microsoft.com/office/powerpoint/2010/main" val="2277984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8375</TotalTime>
  <Words>2697</Words>
  <Application>Microsoft Office PowerPoint</Application>
  <PresentationFormat>On-screen Show (4:3)</PresentationFormat>
  <Paragraphs>336</Paragraphs>
  <Slides>49</Slides>
  <Notes>24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63" baseType="lpstr">
      <vt:lpstr>-apple-system</vt:lpstr>
      <vt:lpstr>Arial</vt:lpstr>
      <vt:lpstr>Avenir Light</vt:lpstr>
      <vt:lpstr>Avenir Next</vt:lpstr>
      <vt:lpstr>Avenir Next Medium</vt:lpstr>
      <vt:lpstr>Calibri</vt:lpstr>
      <vt:lpstr>Source Sans Pro</vt:lpstr>
      <vt:lpstr>SourceSansPro</vt:lpstr>
      <vt:lpstr>Tahoma</vt:lpstr>
      <vt:lpstr>Times New Roman</vt:lpstr>
      <vt:lpstr>Office Theme</vt:lpstr>
      <vt:lpstr>Visio</vt:lpstr>
      <vt:lpstr>VISIO</vt:lpstr>
      <vt:lpstr>Document</vt:lpstr>
      <vt:lpstr> IST 707: DATA MINING</vt:lpstr>
      <vt:lpstr>AGENDA</vt:lpstr>
      <vt:lpstr>PowerPoint Presentation</vt:lpstr>
      <vt:lpstr>WHAT IS DATA MINING?</vt:lpstr>
      <vt:lpstr>WHERE ARE DATA MINING TECHNIQUES USED</vt:lpstr>
      <vt:lpstr>WHERE ARE DATA MINING TECHNIQUES USED</vt:lpstr>
      <vt:lpstr>TYPICAL DATA MINING TASKS</vt:lpstr>
      <vt:lpstr>All Machine Learning Models </vt:lpstr>
      <vt:lpstr>Classification</vt:lpstr>
      <vt:lpstr>WHAT IS CLASSIFICATION?</vt:lpstr>
      <vt:lpstr>Classification vs. Regression</vt:lpstr>
      <vt:lpstr>CLASSIFICATION IN EVERYDAY LIFE</vt:lpstr>
      <vt:lpstr>EXERCISE: FIND CLASSIFICATION APPLICATIONS IN EVERYDAY LIFE</vt:lpstr>
      <vt:lpstr>HOW TO MODEL A CLASSIFICATION PROBLEM?</vt:lpstr>
      <vt:lpstr>WHAT IS THE DECISION TO MAKE?</vt:lpstr>
      <vt:lpstr>WHAT IS THE UNIT OF ANALYSIS?</vt:lpstr>
      <vt:lpstr>WHAT ATTRIBUTES ARE HELPFUL FOR CLASSIFICATION?</vt:lpstr>
      <vt:lpstr>SAMPLE DATA FOR BANK LOAN CLASSIFICATION</vt:lpstr>
      <vt:lpstr>HOW TO TEACH A COMPUTER TO CLASSIFY?</vt:lpstr>
      <vt:lpstr>ILLUSTRATING CLASSIFICATION TASK</vt:lpstr>
      <vt:lpstr>ARE WE DONE?</vt:lpstr>
      <vt:lpstr>ANOMALY DETECTION (outlier)</vt:lpstr>
      <vt:lpstr>EXERCISE: MODEL A CLASSIFICATION PROBLEM</vt:lpstr>
      <vt:lpstr>Clustering</vt:lpstr>
      <vt:lpstr>CLUSTERING</vt:lpstr>
      <vt:lpstr>SIMILARITY MEASURES FOR CLUSTERING</vt:lpstr>
      <vt:lpstr>CLUSTERING APPLICATION 1</vt:lpstr>
      <vt:lpstr>WHAT DOES A CLUSTER MEAN?</vt:lpstr>
      <vt:lpstr>PowerPoint Presentation</vt:lpstr>
      <vt:lpstr>PowerPoint Presentation</vt:lpstr>
      <vt:lpstr>PowerPoint Presentation</vt:lpstr>
      <vt:lpstr>PowerPoint Presentation</vt:lpstr>
      <vt:lpstr>PowerPoint Presentation</vt:lpstr>
      <vt:lpstr>DISCUSSION QUESTION</vt:lpstr>
      <vt:lpstr>CLUSTERING: APPLICATION 2</vt:lpstr>
      <vt:lpstr>SEARCH ENGINE BASED ON DOCUMENT CLUSTERING</vt:lpstr>
      <vt:lpstr>CARROT2 SEARCH ENGINE BASED ON DOCUMENT CLUSTERING</vt:lpstr>
      <vt:lpstr>CLASSIFICATION VS. CLUSTERING</vt:lpstr>
      <vt:lpstr>CAN A CLUSTERING AND CLASSIFICATION BE USED TOGETHER ?</vt:lpstr>
      <vt:lpstr>EXERCISE: MODEL A CLUSTERING TASK</vt:lpstr>
      <vt:lpstr>Association Rule Mining</vt:lpstr>
      <vt:lpstr>ASSOCIATION RULE MINING</vt:lpstr>
      <vt:lpstr>FREQUENT ITEMSETS </vt:lpstr>
      <vt:lpstr>ASSOCIATION RULES</vt:lpstr>
      <vt:lpstr>AR MINING APPLICATION 1:  MARKETING AND SALES PROMOTION</vt:lpstr>
      <vt:lpstr>AR MINING APPLICATION 2:  SHELF MANAGEMENT</vt:lpstr>
      <vt:lpstr>AR MINING APPLICATION 3:  INVENTORY MANAGEMENT</vt:lpstr>
      <vt:lpstr>EXERCISE:  MODEL AN AR MINING TASK</vt:lpstr>
      <vt:lpstr>HOW TO IMPROVE DATA STORY TELLING SKILLS?</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byu</dc:creator>
  <cp:lastModifiedBy>Chaithra Kopparam Cheluvaiah</cp:lastModifiedBy>
  <cp:revision>561</cp:revision>
  <dcterms:created xsi:type="dcterms:W3CDTF">2013-11-04T21:34:08Z</dcterms:created>
  <dcterms:modified xsi:type="dcterms:W3CDTF">2022-02-06T04:59:31Z</dcterms:modified>
</cp:coreProperties>
</file>